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82" r:id="rId3"/>
    <p:sldId id="283" r:id="rId4"/>
    <p:sldId id="284" r:id="rId5"/>
    <p:sldId id="257" r:id="rId6"/>
    <p:sldId id="259" r:id="rId7"/>
    <p:sldId id="278" r:id="rId8"/>
    <p:sldId id="276" r:id="rId9"/>
    <p:sldId id="277" r:id="rId10"/>
    <p:sldId id="285" r:id="rId11"/>
    <p:sldId id="273" r:id="rId12"/>
    <p:sldId id="274" r:id="rId13"/>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E91C4791-AF20-4B5B-ADF1-2B1CFD12E7CC}" type="datetimeFigureOut">
              <a:rPr lang="en-US" smtClean="0"/>
              <a:pPr/>
              <a:t>4/4/2012</a:t>
            </a:fld>
            <a:endParaRPr lang="en-US"/>
          </a:p>
        </p:txBody>
      </p:sp>
      <p:sp>
        <p:nvSpPr>
          <p:cNvPr id="4" name="Footer Placeholder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4E0FF614-18AE-4810-9DDE-24076A51049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CEA38429-78AA-4A8A-A4E1-BA0520AAEE38}" type="datetimeFigureOut">
              <a:rPr lang="en-US" smtClean="0"/>
              <a:pPr/>
              <a:t>4/4/2012</a:t>
            </a:fld>
            <a:endParaRPr lang="en-US"/>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91C6B9F5-C055-4690-A380-2BB0E45267F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GB" dirty="0" smtClean="0">
                <a:cs typeface="Arial" pitchFamily="34" charset="0"/>
              </a:rPr>
              <a:t>U.S. </a:t>
            </a:r>
            <a:r>
              <a:rPr lang="en-GB" b="1" dirty="0" err="1" smtClean="0">
                <a:cs typeface="Arial" pitchFamily="34" charset="0"/>
              </a:rPr>
              <a:t>Sec.Def</a:t>
            </a:r>
            <a:r>
              <a:rPr lang="en-GB" b="1" dirty="0" smtClean="0">
                <a:cs typeface="Arial" pitchFamily="34" charset="0"/>
              </a:rPr>
              <a:t>. Robert Gates </a:t>
            </a:r>
            <a:r>
              <a:rPr lang="en-GB" dirty="0" smtClean="0">
                <a:cs typeface="Arial" pitchFamily="34" charset="0"/>
              </a:rPr>
              <a:t>- NATO could face “a dim if not dismal” future if military spending shortages and national caveats were not addressed, given that his generation’s “emotional and historical attachment to NATO” is “aging out.”</a:t>
            </a:r>
          </a:p>
          <a:p>
            <a:endParaRPr lang="en-GB" dirty="0" smtClean="0">
              <a:cs typeface="Arial" pitchFamily="34" charset="0"/>
            </a:endParaRPr>
          </a:p>
          <a:p>
            <a:r>
              <a:rPr lang="en-GB" dirty="0" smtClean="0">
                <a:cs typeface="Arial" pitchFamily="34" charset="0"/>
              </a:rPr>
              <a:t>Always a problem – three new elements:</a:t>
            </a:r>
          </a:p>
          <a:p>
            <a:r>
              <a:rPr lang="en-GB" dirty="0" smtClean="0">
                <a:cs typeface="Arial" pitchFamily="34" charset="0"/>
              </a:rPr>
              <a:t>	</a:t>
            </a:r>
            <a:r>
              <a:rPr lang="en-GB" dirty="0" err="1" smtClean="0">
                <a:cs typeface="Arial" pitchFamily="34" charset="0"/>
              </a:rPr>
              <a:t>i</a:t>
            </a:r>
            <a:r>
              <a:rPr lang="en-GB" dirty="0" smtClean="0">
                <a:cs typeface="Arial" pitchFamily="34" charset="0"/>
              </a:rPr>
              <a:t>.	Big spenders – UK, FR, GER – reached limit, big cuts in defence spending</a:t>
            </a:r>
          </a:p>
          <a:p>
            <a:r>
              <a:rPr lang="en-GB" dirty="0" smtClean="0">
                <a:cs typeface="Arial" pitchFamily="34" charset="0"/>
              </a:rPr>
              <a:t>	ii.	Debt crisis – unprecedented in the Alliance history - likely impact resources of big and small states for years to come</a:t>
            </a:r>
          </a:p>
          <a:p>
            <a:r>
              <a:rPr lang="en-GB" dirty="0" smtClean="0">
                <a:cs typeface="Arial" pitchFamily="34" charset="0"/>
              </a:rPr>
              <a:t>	iii.	US economic problems/overstretch – sap will to lead?</a:t>
            </a:r>
          </a:p>
          <a:p>
            <a:endParaRPr lang="en-US" dirty="0" smtClean="0">
              <a:cs typeface="Arial" pitchFamily="34" charset="0"/>
            </a:endParaRPr>
          </a:p>
          <a:p>
            <a:endParaRPr lang="en-US" dirty="0" smtClean="0">
              <a:cs typeface="Arial" pitchFamily="34" charset="0"/>
            </a:endParaRPr>
          </a:p>
        </p:txBody>
      </p:sp>
      <p:sp>
        <p:nvSpPr>
          <p:cNvPr id="35844" name="Slide Number Placeholder 3"/>
          <p:cNvSpPr>
            <a:spLocks noGrp="1"/>
          </p:cNvSpPr>
          <p:nvPr>
            <p:ph type="sldNum" sz="quarter" idx="5"/>
          </p:nvPr>
        </p:nvSpPr>
        <p:spPr>
          <a:noFill/>
        </p:spPr>
        <p:txBody>
          <a:bodyPr/>
          <a:lstStyle/>
          <a:p>
            <a:fld id="{B398CECE-D7AA-4A44-9FAF-E8CE7F07D2F3}" type="slidenum">
              <a:rPr lang="en-US" smtClean="0"/>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sz="800" smtClean="0">
                <a:cs typeface="Arial" pitchFamily="34" charset="0"/>
              </a:rPr>
              <a:t>Lisbon Summit in 2010, Allies committed to focus their investment on 11 areas of the most critical needs, including missile defence, countering roadside bombs, medical support, command and control, and intelligence and surveillance. </a:t>
            </a:r>
          </a:p>
          <a:p>
            <a:endParaRPr lang="en-US" sz="800" smtClean="0">
              <a:cs typeface="Arial" pitchFamily="34" charset="0"/>
            </a:endParaRPr>
          </a:p>
          <a:p>
            <a:r>
              <a:rPr lang="en-US" smtClean="0">
                <a:cs typeface="Arial" pitchFamily="34" charset="0"/>
              </a:rPr>
              <a:t>“Current priority shortfalls for operations, including the Afghanistan Mission Network, with emphasis on capabilities that will endure beyond current needs, such as the Countering Improvised Explosive Devices (C-IED), strategic and tactical airlift, and collective logistics contracts, including for medical support; capabilities to deal with current, evolving and emerging threats - expansion of Active Layered Theatre Ballistic Missile Defence, protection against cyber attacks, and possible capability requirements associated with the needs of a Comprehensive Approach and Stabilisation and Reconstruction; and selected long-term critical enabling capabilities – Bi-SC (Strategic Command) Automated Information Systems (Bi-SC AIS), the Air Command and Control System (ACCS) and Joint Intelligence, Surveillance and Reconnaissance (JISR) including the Alliance Ground Surveillance (AGS) system.” </a:t>
            </a:r>
            <a:r>
              <a:rPr lang="en-US" u="sng" smtClean="0">
                <a:cs typeface="Arial" pitchFamily="34" charset="0"/>
              </a:rPr>
              <a:t>NATO SG 2011 Annual Report </a:t>
            </a:r>
            <a:r>
              <a:rPr lang="en-US" smtClean="0">
                <a:cs typeface="Arial" pitchFamily="34" charset="0"/>
              </a:rPr>
              <a:t>– footnote 8. </a:t>
            </a:r>
          </a:p>
          <a:p>
            <a:endParaRPr lang="en-US" smtClean="0">
              <a:cs typeface="Arial" pitchFamily="34" charset="0"/>
            </a:endParaRPr>
          </a:p>
        </p:txBody>
      </p:sp>
      <p:sp>
        <p:nvSpPr>
          <p:cNvPr id="36868" name="Slide Number Placeholder 3"/>
          <p:cNvSpPr>
            <a:spLocks noGrp="1"/>
          </p:cNvSpPr>
          <p:nvPr>
            <p:ph type="sldNum" sz="quarter" idx="5"/>
          </p:nvPr>
        </p:nvSpPr>
        <p:spPr>
          <a:noFill/>
        </p:spPr>
        <p:txBody>
          <a:bodyPr/>
          <a:lstStyle/>
          <a:p>
            <a:fld id="{591416F3-51FF-49A9-9821-28DE3165577F}"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spcBef>
                <a:spcPct val="0"/>
              </a:spcBef>
            </a:pPr>
            <a:endParaRPr lang="en-US" smtClean="0">
              <a:latin typeface="Abadi MT Condensed Light"/>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EA8C36-E1CF-4BB9-9DDB-014C4D55A32D}"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A8C36-E1CF-4BB9-9DDB-014C4D55A32D}"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A8C36-E1CF-4BB9-9DDB-014C4D55A32D}"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A8C36-E1CF-4BB9-9DDB-014C4D55A32D}"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EA8C36-E1CF-4BB9-9DDB-014C4D55A32D}"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EA8C36-E1CF-4BB9-9DDB-014C4D55A32D}" type="datetimeFigureOut">
              <a:rPr lang="en-US" smtClean="0"/>
              <a:pPr/>
              <a:t>4/4/2012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EA8C36-E1CF-4BB9-9DDB-014C4D55A32D}" type="datetimeFigureOut">
              <a:rPr lang="en-US" smtClean="0"/>
              <a:pPr/>
              <a:t>4/4/2012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EA8C36-E1CF-4BB9-9DDB-014C4D55A32D}" type="datetimeFigureOut">
              <a:rPr lang="en-US" smtClean="0"/>
              <a:pPr/>
              <a:t>4/4/2012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A8C36-E1CF-4BB9-9DDB-014C4D55A32D}" type="datetimeFigureOut">
              <a:rPr lang="en-US" smtClean="0"/>
              <a:pPr/>
              <a:t>4/4/2012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EA8C36-E1CF-4BB9-9DDB-014C4D55A32D}" type="datetimeFigureOut">
              <a:rPr lang="en-US" smtClean="0"/>
              <a:pPr/>
              <a:t>4/4/2012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EA8C36-E1CF-4BB9-9DDB-014C4D55A32D}" type="datetimeFigureOut">
              <a:rPr lang="en-US" smtClean="0"/>
              <a:pPr/>
              <a:t>4/4/2012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9AEB8-A7A7-4825-9526-F7E6A90A05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A8C36-E1CF-4BB9-9DDB-014C4D55A32D}" type="datetimeFigureOut">
              <a:rPr lang="en-US" smtClean="0"/>
              <a:pPr/>
              <a:t>4/4/2012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9AEB8-A7A7-4825-9526-F7E6A90A05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csp.ch/" TargetMode="External"/><Relationship Id="rId2" Type="http://schemas.openxmlformats.org/officeDocument/2006/relationships/hyperlink" Target="mailto:g.herd@gcsp.ch?subject=g.herd@gcsp.ch"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4"/>
            <a:ext cx="7772400" cy="2835747"/>
          </a:xfrm>
        </p:spPr>
        <p:txBody>
          <a:bodyPr>
            <a:normAutofit/>
          </a:bodyPr>
          <a:lstStyle/>
          <a:p>
            <a:r>
              <a:rPr lang="en-US" b="1" dirty="0" smtClean="0"/>
              <a:t>“Future Transatlantic Bargains: Implications for Smart Defence?” </a:t>
            </a:r>
            <a:r>
              <a:rPr lang="en-US" dirty="0" smtClean="0"/>
              <a:t> </a:t>
            </a:r>
            <a:endParaRPr lang="en-US" b="1" dirty="0"/>
          </a:p>
        </p:txBody>
      </p:sp>
      <p:sp>
        <p:nvSpPr>
          <p:cNvPr id="3" name="Subtitle 2"/>
          <p:cNvSpPr>
            <a:spLocks noGrp="1"/>
          </p:cNvSpPr>
          <p:nvPr>
            <p:ph type="subTitle" idx="1"/>
          </p:nvPr>
        </p:nvSpPr>
        <p:spPr>
          <a:xfrm>
            <a:off x="1371600" y="3645024"/>
            <a:ext cx="6400800" cy="2880320"/>
          </a:xfrm>
        </p:spPr>
        <p:txBody>
          <a:bodyPr>
            <a:normAutofit fontScale="47500" lnSpcReduction="20000"/>
          </a:bodyPr>
          <a:lstStyle/>
          <a:p>
            <a:r>
              <a:rPr lang="en-GB" b="1" i="1" dirty="0" smtClean="0"/>
              <a:t>The International High-Level Sofia Conference on</a:t>
            </a:r>
            <a:endParaRPr lang="en-US" dirty="0" smtClean="0"/>
          </a:p>
          <a:p>
            <a:r>
              <a:rPr lang="en-GB" b="1" i="1" dirty="0" smtClean="0"/>
              <a:t>“Smart Defence – Pooling and Sharing:  Eastern European View on Multinational and Innovative Approaches for Capabilities Development”</a:t>
            </a:r>
            <a:endParaRPr lang="en-US" dirty="0" smtClean="0"/>
          </a:p>
          <a:p>
            <a:endParaRPr lang="en-US" dirty="0" smtClean="0"/>
          </a:p>
          <a:p>
            <a:r>
              <a:rPr lang="en-US" u="sng" dirty="0" smtClean="0">
                <a:hlinkClick r:id="rId2"/>
              </a:rPr>
              <a:t>Dr. Graeme P. Herd</a:t>
            </a:r>
          </a:p>
          <a:p>
            <a:r>
              <a:rPr lang="en-US" u="sng" dirty="0" smtClean="0">
                <a:hlinkClick r:id="rId2"/>
              </a:rPr>
              <a:t>g.herd@gcsp.ch</a:t>
            </a:r>
            <a:endParaRPr lang="en-US" dirty="0" smtClean="0"/>
          </a:p>
          <a:p>
            <a:r>
              <a:rPr lang="en-US" dirty="0" smtClean="0"/>
              <a:t>T : +41 22 906 16 14; F : +41 22 906 16 49</a:t>
            </a:r>
          </a:p>
          <a:p>
            <a:r>
              <a:rPr lang="en-US" dirty="0" smtClean="0"/>
              <a:t>  </a:t>
            </a:r>
          </a:p>
          <a:p>
            <a:r>
              <a:rPr lang="en-US" dirty="0" smtClean="0"/>
              <a:t>GCSP </a:t>
            </a:r>
            <a:r>
              <a:rPr lang="en-GB" b="1" dirty="0" smtClean="0"/>
              <a:t>|</a:t>
            </a:r>
            <a:r>
              <a:rPr lang="en-GB" dirty="0" smtClean="0"/>
              <a:t> </a:t>
            </a:r>
            <a:r>
              <a:rPr lang="en-US" dirty="0" smtClean="0"/>
              <a:t>Geneva Centre for Security Policy</a:t>
            </a:r>
          </a:p>
          <a:p>
            <a:r>
              <a:rPr lang="fr-CH" dirty="0" smtClean="0"/>
              <a:t>Avenue de la Paix 7bis </a:t>
            </a:r>
            <a:r>
              <a:rPr lang="fr-CH" b="1" dirty="0" smtClean="0"/>
              <a:t>|</a:t>
            </a:r>
            <a:r>
              <a:rPr lang="fr-CH" dirty="0" smtClean="0"/>
              <a:t> P.O. Box 1295</a:t>
            </a:r>
            <a:endParaRPr lang="en-US" dirty="0" smtClean="0"/>
          </a:p>
          <a:p>
            <a:r>
              <a:rPr lang="en-US" dirty="0" smtClean="0"/>
              <a:t>CH-1211 Geneva 1 </a:t>
            </a:r>
            <a:r>
              <a:rPr lang="en-GB" b="1" dirty="0" smtClean="0"/>
              <a:t>|</a:t>
            </a:r>
            <a:r>
              <a:rPr lang="en-GB" dirty="0" smtClean="0"/>
              <a:t> </a:t>
            </a:r>
            <a:r>
              <a:rPr lang="en-US" u="sng" dirty="0" smtClean="0">
                <a:hlinkClick r:id="rId3"/>
              </a:rPr>
              <a:t>www.gcsp.ch</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pPr eaLnBrk="1" hangingPunct="1"/>
            <a:endParaRPr lang="en-US" smtClean="0"/>
          </a:p>
        </p:txBody>
      </p:sp>
      <p:graphicFrame>
        <p:nvGraphicFramePr>
          <p:cNvPr id="1026" name="Object 1"/>
          <p:cNvGraphicFramePr>
            <a:graphicFrameLocks noChangeAspect="1"/>
          </p:cNvGraphicFramePr>
          <p:nvPr>
            <p:ph idx="1"/>
          </p:nvPr>
        </p:nvGraphicFramePr>
        <p:xfrm>
          <a:off x="-14288" y="19050"/>
          <a:ext cx="9070976" cy="6807200"/>
        </p:xfrm>
        <a:graphic>
          <a:graphicData uri="http://schemas.openxmlformats.org/presentationml/2006/ole">
            <p:oleObj spid="_x0000_s29698" name="Slide" r:id="rId3" imgW="947912" imgH="711773" progId="PowerPoint.Slide.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NATO Business as Usual: </a:t>
            </a:r>
            <a:br>
              <a:rPr lang="en-US" sz="4000" b="1" dirty="0" smtClean="0"/>
            </a:br>
            <a:r>
              <a:rPr lang="en-US" sz="4000" dirty="0" smtClean="0"/>
              <a:t>Extrapolate Forward?</a:t>
            </a:r>
            <a:endParaRPr lang="en-US" sz="4000" dirty="0"/>
          </a:p>
        </p:txBody>
      </p:sp>
      <p:sp>
        <p:nvSpPr>
          <p:cNvPr id="3" name="Content Placeholder 2"/>
          <p:cNvSpPr>
            <a:spLocks noGrp="1"/>
          </p:cNvSpPr>
          <p:nvPr>
            <p:ph idx="1"/>
          </p:nvPr>
        </p:nvSpPr>
        <p:spPr/>
        <p:txBody>
          <a:bodyPr>
            <a:normAutofit fontScale="92500" lnSpcReduction="20000"/>
          </a:bodyPr>
          <a:lstStyle/>
          <a:p>
            <a:r>
              <a:rPr lang="en-US" b="1" dirty="0" smtClean="0"/>
              <a:t>No Clear Structural Change:</a:t>
            </a:r>
            <a:endParaRPr lang="en-US" dirty="0" smtClean="0"/>
          </a:p>
          <a:p>
            <a:pPr lvl="1"/>
            <a:r>
              <a:rPr lang="en-US" dirty="0" smtClean="0"/>
              <a:t>No catalyst for new understanding of common challenges and interests – no NATO bargain/reset</a:t>
            </a:r>
          </a:p>
          <a:p>
            <a:pPr lvl="1"/>
            <a:r>
              <a:rPr lang="en-US" dirty="0" smtClean="0"/>
              <a:t>Primacy, power-shifts, interdependence continuity - the Global Puzzle paradigm</a:t>
            </a:r>
          </a:p>
          <a:p>
            <a:r>
              <a:rPr lang="en-US" b="1" dirty="0" smtClean="0"/>
              <a:t>Implications for ‘Dead Alliance Walking’:</a:t>
            </a:r>
            <a:endParaRPr lang="en-US" dirty="0" smtClean="0"/>
          </a:p>
          <a:p>
            <a:pPr lvl="1"/>
            <a:r>
              <a:rPr lang="en-US" dirty="0" smtClean="0"/>
              <a:t>Collective </a:t>
            </a:r>
            <a:r>
              <a:rPr lang="en-US" dirty="0" err="1" smtClean="0"/>
              <a:t>defence</a:t>
            </a:r>
            <a:r>
              <a:rPr lang="en-US" dirty="0" smtClean="0"/>
              <a:t> role redundant; collective security and crisis management role under-resourced</a:t>
            </a:r>
          </a:p>
          <a:p>
            <a:pPr lvl="1"/>
            <a:r>
              <a:rPr lang="en-US" dirty="0" smtClean="0"/>
              <a:t>NATO </a:t>
            </a:r>
            <a:r>
              <a:rPr lang="en-US" dirty="0" smtClean="0"/>
              <a:t>wither on the vine; progressively splintered and pessimistic West; strategic marginalization of </a:t>
            </a:r>
            <a:r>
              <a:rPr lang="en-US" dirty="0" smtClean="0"/>
              <a:t>West</a:t>
            </a:r>
          </a:p>
          <a:p>
            <a:pPr lvl="1"/>
            <a:r>
              <a:rPr lang="en-US" dirty="0" smtClean="0"/>
              <a:t>But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571500" y="188913"/>
            <a:ext cx="8040688" cy="792162"/>
          </a:xfrm>
        </p:spPr>
        <p:txBody>
          <a:bodyPr>
            <a:normAutofit fontScale="90000"/>
          </a:bodyPr>
          <a:lstStyle/>
          <a:p>
            <a:r>
              <a:rPr lang="en-US" sz="2800" b="1" dirty="0" smtClean="0"/>
              <a:t>Black Swans and Non-Linearity: </a:t>
            </a:r>
            <a:br>
              <a:rPr lang="en-US" sz="2800" b="1" dirty="0" smtClean="0"/>
            </a:br>
            <a:r>
              <a:rPr lang="en-US" sz="2800" dirty="0" smtClean="0"/>
              <a:t>“Events, dear boy, events …” </a:t>
            </a:r>
          </a:p>
        </p:txBody>
      </p:sp>
      <p:sp>
        <p:nvSpPr>
          <p:cNvPr id="22531" name="Line 6"/>
          <p:cNvSpPr>
            <a:spLocks noChangeShapeType="1"/>
          </p:cNvSpPr>
          <p:nvPr/>
        </p:nvSpPr>
        <p:spPr bwMode="auto">
          <a:xfrm>
            <a:off x="876300" y="3430588"/>
            <a:ext cx="7315200" cy="0"/>
          </a:xfrm>
          <a:prstGeom prst="line">
            <a:avLst/>
          </a:prstGeom>
          <a:noFill/>
          <a:ln w="76200">
            <a:solidFill>
              <a:srgbClr val="000000"/>
            </a:solidFill>
            <a:round/>
            <a:headEnd type="diamond" w="med" len="med"/>
            <a:tailEnd type="diamond" w="med" len="med"/>
          </a:ln>
        </p:spPr>
        <p:txBody>
          <a:bodyPr/>
          <a:lstStyle/>
          <a:p>
            <a:endParaRPr lang="en-US"/>
          </a:p>
        </p:txBody>
      </p:sp>
      <p:sp>
        <p:nvSpPr>
          <p:cNvPr id="22532" name="AutoShape 7"/>
          <p:cNvSpPr>
            <a:spLocks noChangeArrowheads="1"/>
          </p:cNvSpPr>
          <p:nvPr/>
        </p:nvSpPr>
        <p:spPr bwMode="auto">
          <a:xfrm>
            <a:off x="1042988" y="1196752"/>
            <a:ext cx="1368425" cy="432048"/>
          </a:xfrm>
          <a:prstGeom prst="wedgeRoundRectCallout">
            <a:avLst>
              <a:gd name="adj1" fmla="val 52635"/>
              <a:gd name="adj2" fmla="val 456251"/>
              <a:gd name="adj3" fmla="val 16667"/>
            </a:avLst>
          </a:prstGeom>
          <a:solidFill>
            <a:schemeClr val="accent1"/>
          </a:solidFill>
          <a:ln w="3175">
            <a:solidFill>
              <a:srgbClr val="000000"/>
            </a:solidFill>
            <a:miter lim="800000"/>
            <a:headEnd/>
            <a:tailEnd/>
          </a:ln>
        </p:spPr>
        <p:txBody>
          <a:bodyPr/>
          <a:lstStyle/>
          <a:p>
            <a:pPr algn="ctr"/>
            <a:r>
              <a:rPr lang="en-US" sz="1200" dirty="0" smtClean="0"/>
              <a:t>DPKR CBRN Catastrophe</a:t>
            </a:r>
            <a:endParaRPr lang="en-US" sz="1200" dirty="0"/>
          </a:p>
        </p:txBody>
      </p:sp>
      <p:sp>
        <p:nvSpPr>
          <p:cNvPr id="22533" name="AutoShape 9"/>
          <p:cNvSpPr>
            <a:spLocks noChangeArrowheads="1"/>
          </p:cNvSpPr>
          <p:nvPr/>
        </p:nvSpPr>
        <p:spPr bwMode="auto">
          <a:xfrm>
            <a:off x="4054475" y="1039813"/>
            <a:ext cx="1117600" cy="469900"/>
          </a:xfrm>
          <a:prstGeom prst="wedgeRoundRectCallout">
            <a:avLst>
              <a:gd name="adj1" fmla="val 19602"/>
              <a:gd name="adj2" fmla="val 459796"/>
              <a:gd name="adj3" fmla="val 16667"/>
            </a:avLst>
          </a:prstGeom>
          <a:solidFill>
            <a:schemeClr val="accent1"/>
          </a:solidFill>
          <a:ln w="3175">
            <a:solidFill>
              <a:srgbClr val="000000"/>
            </a:solidFill>
            <a:miter lim="800000"/>
            <a:headEnd/>
            <a:tailEnd/>
          </a:ln>
        </p:spPr>
        <p:txBody>
          <a:bodyPr/>
          <a:lstStyle/>
          <a:p>
            <a:pPr algn="ctr"/>
            <a:r>
              <a:rPr lang="en-US" sz="1200"/>
              <a:t>Earthquake in Tokyo</a:t>
            </a:r>
          </a:p>
        </p:txBody>
      </p:sp>
      <p:sp>
        <p:nvSpPr>
          <p:cNvPr id="22534" name="AutoShape 10"/>
          <p:cNvSpPr>
            <a:spLocks noChangeArrowheads="1"/>
          </p:cNvSpPr>
          <p:nvPr/>
        </p:nvSpPr>
        <p:spPr bwMode="auto">
          <a:xfrm>
            <a:off x="5235575" y="1039813"/>
            <a:ext cx="1117600" cy="482600"/>
          </a:xfrm>
          <a:prstGeom prst="wedgeRoundRectCallout">
            <a:avLst>
              <a:gd name="adj1" fmla="val 25000"/>
              <a:gd name="adj2" fmla="val 430593"/>
              <a:gd name="adj3" fmla="val 16667"/>
            </a:avLst>
          </a:prstGeom>
          <a:solidFill>
            <a:schemeClr val="accent1"/>
          </a:solidFill>
          <a:ln w="3175">
            <a:solidFill>
              <a:srgbClr val="000000"/>
            </a:solidFill>
            <a:miter lim="800000"/>
            <a:headEnd/>
            <a:tailEnd/>
          </a:ln>
        </p:spPr>
        <p:txBody>
          <a:bodyPr/>
          <a:lstStyle/>
          <a:p>
            <a:pPr algn="ctr"/>
            <a:r>
              <a:rPr lang="en-US" sz="1200"/>
              <a:t>Global Pandemic</a:t>
            </a:r>
          </a:p>
        </p:txBody>
      </p:sp>
      <p:sp>
        <p:nvSpPr>
          <p:cNvPr id="22535" name="Text Box 11"/>
          <p:cNvSpPr txBox="1">
            <a:spLocks noChangeArrowheads="1"/>
          </p:cNvSpPr>
          <p:nvPr/>
        </p:nvSpPr>
        <p:spPr bwMode="auto">
          <a:xfrm>
            <a:off x="250825" y="3263900"/>
            <a:ext cx="655638" cy="307975"/>
          </a:xfrm>
          <a:prstGeom prst="rect">
            <a:avLst/>
          </a:prstGeom>
          <a:solidFill>
            <a:srgbClr val="FFFF66"/>
          </a:solidFill>
          <a:ln w="9525">
            <a:solidFill>
              <a:srgbClr val="FF0000"/>
            </a:solidFill>
            <a:miter lim="800000"/>
            <a:headEnd/>
            <a:tailEnd/>
          </a:ln>
        </p:spPr>
        <p:txBody>
          <a:bodyPr>
            <a:spAutoFit/>
          </a:bodyPr>
          <a:lstStyle/>
          <a:p>
            <a:r>
              <a:rPr lang="en-US" sz="1400"/>
              <a:t>2011</a:t>
            </a:r>
          </a:p>
        </p:txBody>
      </p:sp>
      <p:sp>
        <p:nvSpPr>
          <p:cNvPr id="22536" name="AutoShape 12"/>
          <p:cNvSpPr>
            <a:spLocks noChangeArrowheads="1"/>
          </p:cNvSpPr>
          <p:nvPr/>
        </p:nvSpPr>
        <p:spPr bwMode="auto">
          <a:xfrm>
            <a:off x="266700" y="5643563"/>
            <a:ext cx="920750" cy="606425"/>
          </a:xfrm>
          <a:prstGeom prst="wedgeRoundRectCallout">
            <a:avLst>
              <a:gd name="adj1" fmla="val 140347"/>
              <a:gd name="adj2" fmla="val -425657"/>
              <a:gd name="adj3" fmla="val 16667"/>
            </a:avLst>
          </a:prstGeom>
          <a:solidFill>
            <a:srgbClr val="FF0000"/>
          </a:solidFill>
          <a:ln w="3175">
            <a:solidFill>
              <a:srgbClr val="000000"/>
            </a:solidFill>
            <a:miter lim="800000"/>
            <a:headEnd/>
            <a:tailEnd/>
          </a:ln>
        </p:spPr>
        <p:txBody>
          <a:bodyPr/>
          <a:lstStyle/>
          <a:p>
            <a:pPr algn="ctr"/>
            <a:r>
              <a:rPr lang="en-US" sz="1200"/>
              <a:t>Persian Gulf Crisis</a:t>
            </a:r>
          </a:p>
        </p:txBody>
      </p:sp>
      <p:sp>
        <p:nvSpPr>
          <p:cNvPr id="22537" name="AutoShape 15"/>
          <p:cNvSpPr>
            <a:spLocks noChangeArrowheads="1"/>
          </p:cNvSpPr>
          <p:nvPr/>
        </p:nvSpPr>
        <p:spPr bwMode="auto">
          <a:xfrm>
            <a:off x="1763713" y="3357563"/>
            <a:ext cx="139700" cy="165100"/>
          </a:xfrm>
          <a:prstGeom prst="diamond">
            <a:avLst/>
          </a:prstGeom>
          <a:solidFill>
            <a:srgbClr val="FFFF66"/>
          </a:solidFill>
          <a:ln w="12700">
            <a:solidFill>
              <a:srgbClr val="FF0000"/>
            </a:solidFill>
            <a:miter lim="800000"/>
            <a:headEnd/>
            <a:tailEnd/>
          </a:ln>
        </p:spPr>
        <p:txBody>
          <a:bodyPr wrap="none" anchor="ctr"/>
          <a:lstStyle/>
          <a:p>
            <a:endParaRPr lang="en-US"/>
          </a:p>
        </p:txBody>
      </p:sp>
      <p:sp>
        <p:nvSpPr>
          <p:cNvPr id="22538" name="AutoShape 16"/>
          <p:cNvSpPr>
            <a:spLocks noChangeArrowheads="1"/>
          </p:cNvSpPr>
          <p:nvPr/>
        </p:nvSpPr>
        <p:spPr bwMode="auto">
          <a:xfrm>
            <a:off x="2641600" y="3278188"/>
            <a:ext cx="190500" cy="330200"/>
          </a:xfrm>
          <a:prstGeom prst="diamond">
            <a:avLst/>
          </a:prstGeom>
          <a:solidFill>
            <a:srgbClr val="FFFF66"/>
          </a:solidFill>
          <a:ln w="12700">
            <a:solidFill>
              <a:srgbClr val="FF0000"/>
            </a:solidFill>
            <a:miter lim="800000"/>
            <a:headEnd/>
            <a:tailEnd/>
          </a:ln>
        </p:spPr>
        <p:txBody>
          <a:bodyPr wrap="none" anchor="ctr"/>
          <a:lstStyle/>
          <a:p>
            <a:endParaRPr lang="en-US"/>
          </a:p>
        </p:txBody>
      </p:sp>
      <p:sp>
        <p:nvSpPr>
          <p:cNvPr id="22539" name="AutoShape 18"/>
          <p:cNvSpPr>
            <a:spLocks noChangeArrowheads="1"/>
          </p:cNvSpPr>
          <p:nvPr/>
        </p:nvSpPr>
        <p:spPr bwMode="auto">
          <a:xfrm>
            <a:off x="1308100" y="3354388"/>
            <a:ext cx="139700" cy="165100"/>
          </a:xfrm>
          <a:prstGeom prst="diamond">
            <a:avLst/>
          </a:prstGeom>
          <a:solidFill>
            <a:srgbClr val="FFFF66"/>
          </a:solidFill>
          <a:ln w="12700">
            <a:solidFill>
              <a:srgbClr val="FF0000"/>
            </a:solidFill>
            <a:miter lim="800000"/>
            <a:headEnd/>
            <a:tailEnd/>
          </a:ln>
        </p:spPr>
        <p:txBody>
          <a:bodyPr wrap="none" anchor="ctr"/>
          <a:lstStyle/>
          <a:p>
            <a:endParaRPr lang="en-US"/>
          </a:p>
        </p:txBody>
      </p:sp>
      <p:sp>
        <p:nvSpPr>
          <p:cNvPr id="22540" name="AutoShape 19"/>
          <p:cNvSpPr>
            <a:spLocks noChangeArrowheads="1"/>
          </p:cNvSpPr>
          <p:nvPr/>
        </p:nvSpPr>
        <p:spPr bwMode="auto">
          <a:xfrm>
            <a:off x="3111500" y="3341688"/>
            <a:ext cx="139700" cy="165100"/>
          </a:xfrm>
          <a:prstGeom prst="diamond">
            <a:avLst/>
          </a:prstGeom>
          <a:solidFill>
            <a:srgbClr val="FFFF66"/>
          </a:solidFill>
          <a:ln w="12700">
            <a:solidFill>
              <a:srgbClr val="FF0000"/>
            </a:solidFill>
            <a:miter lim="800000"/>
            <a:headEnd/>
            <a:tailEnd/>
          </a:ln>
        </p:spPr>
        <p:txBody>
          <a:bodyPr wrap="none" anchor="ctr"/>
          <a:lstStyle/>
          <a:p>
            <a:endParaRPr lang="en-US"/>
          </a:p>
        </p:txBody>
      </p:sp>
      <p:sp>
        <p:nvSpPr>
          <p:cNvPr id="22541" name="AutoShape 20"/>
          <p:cNvSpPr>
            <a:spLocks noChangeArrowheads="1"/>
          </p:cNvSpPr>
          <p:nvPr/>
        </p:nvSpPr>
        <p:spPr bwMode="auto">
          <a:xfrm>
            <a:off x="3556000" y="3252788"/>
            <a:ext cx="190500" cy="330200"/>
          </a:xfrm>
          <a:prstGeom prst="diamond">
            <a:avLst/>
          </a:prstGeom>
          <a:solidFill>
            <a:srgbClr val="FFFF66"/>
          </a:solidFill>
          <a:ln w="12700">
            <a:solidFill>
              <a:srgbClr val="FF0000"/>
            </a:solidFill>
            <a:miter lim="800000"/>
            <a:headEnd/>
            <a:tailEnd/>
          </a:ln>
        </p:spPr>
        <p:txBody>
          <a:bodyPr wrap="none" anchor="ctr"/>
          <a:lstStyle/>
          <a:p>
            <a:endParaRPr lang="en-US"/>
          </a:p>
        </p:txBody>
      </p:sp>
      <p:sp>
        <p:nvSpPr>
          <p:cNvPr id="22542" name="AutoShape 21"/>
          <p:cNvSpPr>
            <a:spLocks noChangeArrowheads="1"/>
          </p:cNvSpPr>
          <p:nvPr/>
        </p:nvSpPr>
        <p:spPr bwMode="auto">
          <a:xfrm>
            <a:off x="0" y="1500188"/>
            <a:ext cx="1152525" cy="466725"/>
          </a:xfrm>
          <a:prstGeom prst="wedgeRoundRectCallout">
            <a:avLst>
              <a:gd name="adj1" fmla="val 36889"/>
              <a:gd name="adj2" fmla="val 351421"/>
              <a:gd name="adj3" fmla="val 16667"/>
            </a:avLst>
          </a:prstGeom>
          <a:solidFill>
            <a:schemeClr val="bg1"/>
          </a:solidFill>
          <a:ln w="3175">
            <a:solidFill>
              <a:srgbClr val="000000"/>
            </a:solidFill>
            <a:miter lim="800000"/>
            <a:headEnd/>
            <a:tailEnd/>
          </a:ln>
        </p:spPr>
        <p:txBody>
          <a:bodyPr/>
          <a:lstStyle/>
          <a:p>
            <a:pPr algn="ctr"/>
            <a:r>
              <a:rPr lang="en-US" sz="1200" dirty="0" smtClean="0"/>
              <a:t>Islamic Spring</a:t>
            </a:r>
            <a:endParaRPr lang="en-US" sz="1200" dirty="0"/>
          </a:p>
        </p:txBody>
      </p:sp>
      <p:sp>
        <p:nvSpPr>
          <p:cNvPr id="22543" name="AutoShape 22"/>
          <p:cNvSpPr>
            <a:spLocks noChangeArrowheads="1"/>
          </p:cNvSpPr>
          <p:nvPr/>
        </p:nvSpPr>
        <p:spPr bwMode="auto">
          <a:xfrm>
            <a:off x="2876550" y="5753101"/>
            <a:ext cx="1247775" cy="484212"/>
          </a:xfrm>
          <a:prstGeom prst="wedgeRoundRectCallout">
            <a:avLst>
              <a:gd name="adj1" fmla="val -18606"/>
              <a:gd name="adj2" fmla="val -526063"/>
              <a:gd name="adj3" fmla="val 16667"/>
            </a:avLst>
          </a:prstGeom>
          <a:solidFill>
            <a:srgbClr val="FF0000"/>
          </a:solidFill>
          <a:ln w="3175">
            <a:solidFill>
              <a:srgbClr val="000000"/>
            </a:solidFill>
            <a:miter lim="800000"/>
            <a:headEnd/>
            <a:tailEnd/>
          </a:ln>
        </p:spPr>
        <p:txBody>
          <a:bodyPr/>
          <a:lstStyle/>
          <a:p>
            <a:pPr algn="ctr"/>
            <a:r>
              <a:rPr lang="en-US" sz="1200" dirty="0" smtClean="0"/>
              <a:t>Nigerian </a:t>
            </a:r>
            <a:r>
              <a:rPr lang="en-US" sz="1200" dirty="0"/>
              <a:t>Civil War</a:t>
            </a:r>
          </a:p>
        </p:txBody>
      </p:sp>
      <p:sp>
        <p:nvSpPr>
          <p:cNvPr id="22544" name="AutoShape 5"/>
          <p:cNvSpPr>
            <a:spLocks noChangeArrowheads="1"/>
          </p:cNvSpPr>
          <p:nvPr/>
        </p:nvSpPr>
        <p:spPr bwMode="auto">
          <a:xfrm>
            <a:off x="468313" y="2017713"/>
            <a:ext cx="1871662" cy="644525"/>
          </a:xfrm>
          <a:prstGeom prst="wedgeRoundRectCallout">
            <a:avLst>
              <a:gd name="adj1" fmla="val -10694"/>
              <a:gd name="adj2" fmla="val 150889"/>
              <a:gd name="adj3" fmla="val 16667"/>
            </a:avLst>
          </a:prstGeom>
          <a:solidFill>
            <a:srgbClr val="3399FF"/>
          </a:solidFill>
          <a:ln w="3175">
            <a:solidFill>
              <a:srgbClr val="000000"/>
            </a:solidFill>
            <a:miter lim="800000"/>
            <a:headEnd/>
            <a:tailEnd/>
          </a:ln>
        </p:spPr>
        <p:txBody>
          <a:bodyPr/>
          <a:lstStyle/>
          <a:p>
            <a:pPr algn="ctr"/>
            <a:r>
              <a:rPr lang="en-US" sz="1200"/>
              <a:t>Operation Unified Protector</a:t>
            </a:r>
          </a:p>
        </p:txBody>
      </p:sp>
      <p:sp>
        <p:nvSpPr>
          <p:cNvPr id="22545" name="AutoShape 25"/>
          <p:cNvSpPr>
            <a:spLocks noChangeArrowheads="1"/>
          </p:cNvSpPr>
          <p:nvPr/>
        </p:nvSpPr>
        <p:spPr bwMode="auto">
          <a:xfrm>
            <a:off x="361950" y="5224463"/>
            <a:ext cx="1323975" cy="436562"/>
          </a:xfrm>
          <a:prstGeom prst="wedgeRoundRectCallout">
            <a:avLst>
              <a:gd name="adj1" fmla="val -1921"/>
              <a:gd name="adj2" fmla="val -466005"/>
              <a:gd name="adj3" fmla="val 16667"/>
            </a:avLst>
          </a:prstGeom>
          <a:solidFill>
            <a:schemeClr val="tx2"/>
          </a:solidFill>
          <a:ln w="3175">
            <a:solidFill>
              <a:srgbClr val="000000"/>
            </a:solidFill>
            <a:miter lim="800000"/>
            <a:headEnd/>
            <a:tailEnd/>
          </a:ln>
        </p:spPr>
        <p:txBody>
          <a:bodyPr/>
          <a:lstStyle/>
          <a:p>
            <a:pPr algn="ctr"/>
            <a:r>
              <a:rPr lang="en-US" sz="1200">
                <a:solidFill>
                  <a:schemeClr val="bg1"/>
                </a:solidFill>
              </a:rPr>
              <a:t>Bin Laden killed</a:t>
            </a:r>
          </a:p>
        </p:txBody>
      </p:sp>
      <p:sp>
        <p:nvSpPr>
          <p:cNvPr id="22546" name="AutoShape 28"/>
          <p:cNvSpPr>
            <a:spLocks noChangeArrowheads="1"/>
          </p:cNvSpPr>
          <p:nvPr/>
        </p:nvSpPr>
        <p:spPr bwMode="auto">
          <a:xfrm>
            <a:off x="2828925" y="1500188"/>
            <a:ext cx="1152525" cy="466725"/>
          </a:xfrm>
          <a:prstGeom prst="wedgeRoundRectCallout">
            <a:avLst>
              <a:gd name="adj1" fmla="val 22454"/>
              <a:gd name="adj2" fmla="val 338097"/>
              <a:gd name="adj3" fmla="val 16667"/>
            </a:avLst>
          </a:prstGeom>
          <a:solidFill>
            <a:schemeClr val="bg1"/>
          </a:solidFill>
          <a:ln w="3175">
            <a:solidFill>
              <a:srgbClr val="000000"/>
            </a:solidFill>
            <a:miter lim="800000"/>
            <a:headEnd/>
            <a:tailEnd/>
          </a:ln>
        </p:spPr>
        <p:txBody>
          <a:bodyPr/>
          <a:lstStyle/>
          <a:p>
            <a:pPr algn="ctr"/>
            <a:r>
              <a:rPr lang="en-US" sz="1200"/>
              <a:t>US in Pakistan</a:t>
            </a:r>
          </a:p>
        </p:txBody>
      </p:sp>
      <p:sp>
        <p:nvSpPr>
          <p:cNvPr id="22547" name="AutoShape 29"/>
          <p:cNvSpPr>
            <a:spLocks noChangeArrowheads="1"/>
          </p:cNvSpPr>
          <p:nvPr/>
        </p:nvSpPr>
        <p:spPr bwMode="auto">
          <a:xfrm>
            <a:off x="4473575" y="3265488"/>
            <a:ext cx="190500" cy="330200"/>
          </a:xfrm>
          <a:prstGeom prst="diamond">
            <a:avLst/>
          </a:prstGeom>
          <a:solidFill>
            <a:srgbClr val="FFFF66"/>
          </a:solidFill>
          <a:ln w="12700">
            <a:solidFill>
              <a:srgbClr val="FF0000"/>
            </a:solidFill>
            <a:miter lim="800000"/>
            <a:headEnd/>
            <a:tailEnd/>
          </a:ln>
        </p:spPr>
        <p:txBody>
          <a:bodyPr wrap="none" anchor="ctr"/>
          <a:lstStyle/>
          <a:p>
            <a:endParaRPr lang="en-US"/>
          </a:p>
        </p:txBody>
      </p:sp>
      <p:sp>
        <p:nvSpPr>
          <p:cNvPr id="22548" name="Text Box 30"/>
          <p:cNvSpPr txBox="1">
            <a:spLocks noChangeArrowheads="1"/>
          </p:cNvSpPr>
          <p:nvPr/>
        </p:nvSpPr>
        <p:spPr bwMode="auto">
          <a:xfrm>
            <a:off x="1835696" y="3141663"/>
            <a:ext cx="576064" cy="307777"/>
          </a:xfrm>
          <a:prstGeom prst="rect">
            <a:avLst/>
          </a:prstGeom>
          <a:solidFill>
            <a:srgbClr val="FFFF66"/>
          </a:solidFill>
          <a:ln w="9525">
            <a:solidFill>
              <a:srgbClr val="FF0000"/>
            </a:solidFill>
            <a:miter lim="800000"/>
            <a:headEnd/>
            <a:tailEnd/>
          </a:ln>
        </p:spPr>
        <p:txBody>
          <a:bodyPr wrap="square">
            <a:spAutoFit/>
          </a:bodyPr>
          <a:lstStyle/>
          <a:p>
            <a:r>
              <a:rPr lang="en-US" sz="1400" dirty="0"/>
              <a:t>2012</a:t>
            </a:r>
          </a:p>
        </p:txBody>
      </p:sp>
      <p:sp>
        <p:nvSpPr>
          <p:cNvPr id="22549" name="Text Box 34"/>
          <p:cNvSpPr txBox="1">
            <a:spLocks noChangeArrowheads="1"/>
          </p:cNvSpPr>
          <p:nvPr/>
        </p:nvSpPr>
        <p:spPr bwMode="auto">
          <a:xfrm>
            <a:off x="6103938" y="3116263"/>
            <a:ext cx="582612" cy="307975"/>
          </a:xfrm>
          <a:prstGeom prst="rect">
            <a:avLst/>
          </a:prstGeom>
          <a:solidFill>
            <a:srgbClr val="FFFF66"/>
          </a:solidFill>
          <a:ln w="9525">
            <a:solidFill>
              <a:srgbClr val="FF0000"/>
            </a:solidFill>
            <a:miter lim="800000"/>
            <a:headEnd/>
            <a:tailEnd/>
          </a:ln>
        </p:spPr>
        <p:txBody>
          <a:bodyPr wrap="none">
            <a:spAutoFit/>
          </a:bodyPr>
          <a:lstStyle/>
          <a:p>
            <a:r>
              <a:rPr lang="en-US" sz="1400"/>
              <a:t>2019</a:t>
            </a:r>
          </a:p>
        </p:txBody>
      </p:sp>
      <p:sp>
        <p:nvSpPr>
          <p:cNvPr id="22550" name="Text Box 35"/>
          <p:cNvSpPr txBox="1">
            <a:spLocks noChangeArrowheads="1"/>
          </p:cNvSpPr>
          <p:nvPr/>
        </p:nvSpPr>
        <p:spPr bwMode="auto">
          <a:xfrm>
            <a:off x="7008813" y="3106738"/>
            <a:ext cx="582612" cy="307975"/>
          </a:xfrm>
          <a:prstGeom prst="rect">
            <a:avLst/>
          </a:prstGeom>
          <a:solidFill>
            <a:srgbClr val="FFFF66"/>
          </a:solidFill>
          <a:ln w="9525">
            <a:solidFill>
              <a:srgbClr val="FF0000"/>
            </a:solidFill>
            <a:miter lim="800000"/>
            <a:headEnd/>
            <a:tailEnd/>
          </a:ln>
        </p:spPr>
        <p:txBody>
          <a:bodyPr wrap="none">
            <a:spAutoFit/>
          </a:bodyPr>
          <a:lstStyle/>
          <a:p>
            <a:r>
              <a:rPr lang="en-US" sz="1400"/>
              <a:t>2024</a:t>
            </a:r>
          </a:p>
        </p:txBody>
      </p:sp>
      <p:sp>
        <p:nvSpPr>
          <p:cNvPr id="22551" name="Text Box 37"/>
          <p:cNvSpPr txBox="1">
            <a:spLocks noChangeArrowheads="1"/>
          </p:cNvSpPr>
          <p:nvPr/>
        </p:nvSpPr>
        <p:spPr bwMode="auto">
          <a:xfrm>
            <a:off x="8174038" y="3273425"/>
            <a:ext cx="639762" cy="307975"/>
          </a:xfrm>
          <a:prstGeom prst="rect">
            <a:avLst/>
          </a:prstGeom>
          <a:solidFill>
            <a:srgbClr val="FFFF66"/>
          </a:solidFill>
          <a:ln w="9525">
            <a:solidFill>
              <a:srgbClr val="FF0000"/>
            </a:solidFill>
            <a:miter lim="800000"/>
            <a:headEnd/>
            <a:tailEnd/>
          </a:ln>
        </p:spPr>
        <p:txBody>
          <a:bodyPr wrap="none">
            <a:spAutoFit/>
          </a:bodyPr>
          <a:lstStyle/>
          <a:p>
            <a:r>
              <a:rPr lang="en-US" sz="1400"/>
              <a:t>2029</a:t>
            </a:r>
          </a:p>
        </p:txBody>
      </p:sp>
      <p:sp>
        <p:nvSpPr>
          <p:cNvPr id="22552" name="AutoShape 39"/>
          <p:cNvSpPr>
            <a:spLocks noChangeArrowheads="1"/>
          </p:cNvSpPr>
          <p:nvPr/>
        </p:nvSpPr>
        <p:spPr bwMode="auto">
          <a:xfrm>
            <a:off x="4572000" y="5732463"/>
            <a:ext cx="1308100" cy="595312"/>
          </a:xfrm>
          <a:prstGeom prst="wedgeRoundRectCallout">
            <a:avLst>
              <a:gd name="adj1" fmla="val -48537"/>
              <a:gd name="adj2" fmla="val -449431"/>
              <a:gd name="adj3" fmla="val 16667"/>
            </a:avLst>
          </a:prstGeom>
          <a:solidFill>
            <a:srgbClr val="FF0000"/>
          </a:solidFill>
          <a:ln w="3175">
            <a:solidFill>
              <a:srgbClr val="000000"/>
            </a:solidFill>
            <a:miter lim="800000"/>
            <a:headEnd/>
            <a:tailEnd/>
          </a:ln>
        </p:spPr>
        <p:txBody>
          <a:bodyPr/>
          <a:lstStyle/>
          <a:p>
            <a:pPr algn="ctr"/>
            <a:r>
              <a:rPr lang="en-US" sz="1200"/>
              <a:t>MENA WMD Proliferation</a:t>
            </a:r>
          </a:p>
        </p:txBody>
      </p:sp>
      <p:sp>
        <p:nvSpPr>
          <p:cNvPr id="22553" name="AutoShape 40"/>
          <p:cNvSpPr>
            <a:spLocks noChangeArrowheads="1"/>
          </p:cNvSpPr>
          <p:nvPr/>
        </p:nvSpPr>
        <p:spPr bwMode="auto">
          <a:xfrm>
            <a:off x="2484438" y="1989138"/>
            <a:ext cx="1079500" cy="631825"/>
          </a:xfrm>
          <a:prstGeom prst="wedgeRoundRectCallout">
            <a:avLst>
              <a:gd name="adj1" fmla="val 1065"/>
              <a:gd name="adj2" fmla="val 176037"/>
              <a:gd name="adj3" fmla="val 16667"/>
            </a:avLst>
          </a:prstGeom>
          <a:solidFill>
            <a:srgbClr val="3399FF"/>
          </a:solidFill>
          <a:ln w="3175">
            <a:solidFill>
              <a:srgbClr val="000000"/>
            </a:solidFill>
            <a:miter lim="800000"/>
            <a:headEnd/>
            <a:tailEnd/>
          </a:ln>
        </p:spPr>
        <p:txBody>
          <a:bodyPr/>
          <a:lstStyle/>
          <a:p>
            <a:pPr algn="ctr"/>
            <a:r>
              <a:rPr lang="en-US" sz="1200"/>
              <a:t>Indian Ocean “Incident”</a:t>
            </a:r>
          </a:p>
        </p:txBody>
      </p:sp>
      <p:sp>
        <p:nvSpPr>
          <p:cNvPr id="22554" name="Text Box 31"/>
          <p:cNvSpPr txBox="1">
            <a:spLocks noChangeArrowheads="1"/>
          </p:cNvSpPr>
          <p:nvPr/>
        </p:nvSpPr>
        <p:spPr bwMode="auto">
          <a:xfrm>
            <a:off x="3333750" y="3116263"/>
            <a:ext cx="582613" cy="307975"/>
          </a:xfrm>
          <a:prstGeom prst="rect">
            <a:avLst/>
          </a:prstGeom>
          <a:solidFill>
            <a:srgbClr val="FFFF66"/>
          </a:solidFill>
          <a:ln w="9525">
            <a:solidFill>
              <a:srgbClr val="FF0000"/>
            </a:solidFill>
            <a:miter lim="800000"/>
            <a:headEnd/>
            <a:tailEnd/>
          </a:ln>
        </p:spPr>
        <p:txBody>
          <a:bodyPr wrap="none">
            <a:spAutoFit/>
          </a:bodyPr>
          <a:lstStyle/>
          <a:p>
            <a:r>
              <a:rPr lang="en-US" sz="1400"/>
              <a:t>2013</a:t>
            </a:r>
          </a:p>
        </p:txBody>
      </p:sp>
      <p:sp>
        <p:nvSpPr>
          <p:cNvPr id="22555" name="AutoShape 42"/>
          <p:cNvSpPr>
            <a:spLocks noChangeArrowheads="1"/>
          </p:cNvSpPr>
          <p:nvPr/>
        </p:nvSpPr>
        <p:spPr bwMode="auto">
          <a:xfrm>
            <a:off x="3914775" y="5119688"/>
            <a:ext cx="1308100" cy="500062"/>
          </a:xfrm>
          <a:prstGeom prst="wedgeRoundRectCallout">
            <a:avLst>
              <a:gd name="adj1" fmla="val -30204"/>
              <a:gd name="adj2" fmla="val -389079"/>
              <a:gd name="adj3" fmla="val 16667"/>
            </a:avLst>
          </a:prstGeom>
          <a:solidFill>
            <a:schemeClr val="tx2"/>
          </a:solidFill>
          <a:ln w="3175">
            <a:solidFill>
              <a:srgbClr val="000000"/>
            </a:solidFill>
            <a:miter lim="800000"/>
            <a:headEnd/>
            <a:tailEnd/>
          </a:ln>
        </p:spPr>
        <p:txBody>
          <a:bodyPr/>
          <a:lstStyle/>
          <a:p>
            <a:pPr algn="ctr"/>
            <a:r>
              <a:rPr lang="en-US" sz="1200">
                <a:solidFill>
                  <a:schemeClr val="bg1"/>
                </a:solidFill>
              </a:rPr>
              <a:t>Thailand Implosion</a:t>
            </a:r>
          </a:p>
        </p:txBody>
      </p:sp>
      <p:sp>
        <p:nvSpPr>
          <p:cNvPr id="22556" name="AutoShape 26"/>
          <p:cNvSpPr>
            <a:spLocks noChangeArrowheads="1"/>
          </p:cNvSpPr>
          <p:nvPr/>
        </p:nvSpPr>
        <p:spPr bwMode="auto">
          <a:xfrm>
            <a:off x="2514600" y="5148263"/>
            <a:ext cx="1344613" cy="434975"/>
          </a:xfrm>
          <a:prstGeom prst="wedgeRoundRectCallout">
            <a:avLst>
              <a:gd name="adj1" fmla="val -7769"/>
              <a:gd name="adj2" fmla="val -435769"/>
              <a:gd name="adj3" fmla="val 16667"/>
            </a:avLst>
          </a:prstGeom>
          <a:solidFill>
            <a:schemeClr val="tx2"/>
          </a:solidFill>
          <a:ln w="3175">
            <a:solidFill>
              <a:srgbClr val="000000"/>
            </a:solidFill>
            <a:miter lim="800000"/>
            <a:headEnd/>
            <a:tailEnd/>
          </a:ln>
        </p:spPr>
        <p:txBody>
          <a:bodyPr/>
          <a:lstStyle/>
          <a:p>
            <a:pPr algn="ctr"/>
            <a:r>
              <a:rPr lang="en-US" sz="1200">
                <a:solidFill>
                  <a:schemeClr val="bg1"/>
                </a:solidFill>
              </a:rPr>
              <a:t>Coup d'état Nigeria</a:t>
            </a:r>
          </a:p>
        </p:txBody>
      </p:sp>
      <p:sp>
        <p:nvSpPr>
          <p:cNvPr id="22557" name="Text Box 32"/>
          <p:cNvSpPr txBox="1">
            <a:spLocks noChangeArrowheads="1"/>
          </p:cNvSpPr>
          <p:nvPr/>
        </p:nvSpPr>
        <p:spPr bwMode="auto">
          <a:xfrm>
            <a:off x="4275138" y="3116263"/>
            <a:ext cx="582612" cy="307975"/>
          </a:xfrm>
          <a:prstGeom prst="rect">
            <a:avLst/>
          </a:prstGeom>
          <a:solidFill>
            <a:srgbClr val="FFFF66"/>
          </a:solidFill>
          <a:ln w="9525">
            <a:solidFill>
              <a:srgbClr val="FF0000"/>
            </a:solidFill>
            <a:miter lim="800000"/>
            <a:headEnd/>
            <a:tailEnd/>
          </a:ln>
        </p:spPr>
        <p:txBody>
          <a:bodyPr wrap="none">
            <a:spAutoFit/>
          </a:bodyPr>
          <a:lstStyle/>
          <a:p>
            <a:r>
              <a:rPr lang="en-US" sz="1400"/>
              <a:t>2014</a:t>
            </a:r>
          </a:p>
        </p:txBody>
      </p:sp>
      <p:sp>
        <p:nvSpPr>
          <p:cNvPr id="22558" name="AutoShape 46"/>
          <p:cNvSpPr>
            <a:spLocks noChangeArrowheads="1"/>
          </p:cNvSpPr>
          <p:nvPr/>
        </p:nvSpPr>
        <p:spPr bwMode="auto">
          <a:xfrm>
            <a:off x="6407150" y="1039813"/>
            <a:ext cx="1117600" cy="482600"/>
          </a:xfrm>
          <a:prstGeom prst="wedgeRoundRectCallout">
            <a:avLst>
              <a:gd name="adj1" fmla="val -20171"/>
              <a:gd name="adj2" fmla="val 432565"/>
              <a:gd name="adj3" fmla="val 16667"/>
            </a:avLst>
          </a:prstGeom>
          <a:solidFill>
            <a:schemeClr val="accent1"/>
          </a:solidFill>
          <a:ln w="3175">
            <a:solidFill>
              <a:srgbClr val="000000"/>
            </a:solidFill>
            <a:miter lim="800000"/>
            <a:headEnd/>
            <a:tailEnd/>
          </a:ln>
        </p:spPr>
        <p:txBody>
          <a:bodyPr/>
          <a:lstStyle/>
          <a:p>
            <a:pPr algn="ctr"/>
            <a:r>
              <a:rPr lang="en-US" sz="1200"/>
              <a:t>DC Hurricane</a:t>
            </a:r>
          </a:p>
        </p:txBody>
      </p:sp>
      <p:sp>
        <p:nvSpPr>
          <p:cNvPr id="22559" name="AutoShape 47"/>
          <p:cNvSpPr>
            <a:spLocks noChangeArrowheads="1"/>
          </p:cNvSpPr>
          <p:nvPr/>
        </p:nvSpPr>
        <p:spPr bwMode="auto">
          <a:xfrm>
            <a:off x="4038600" y="1500188"/>
            <a:ext cx="1152525" cy="466725"/>
          </a:xfrm>
          <a:prstGeom prst="wedgeRoundRectCallout">
            <a:avLst>
              <a:gd name="adj1" fmla="val 38153"/>
              <a:gd name="adj2" fmla="val 342176"/>
              <a:gd name="adj3" fmla="val 16667"/>
            </a:avLst>
          </a:prstGeom>
          <a:solidFill>
            <a:schemeClr val="bg1"/>
          </a:solidFill>
          <a:ln w="3175">
            <a:solidFill>
              <a:srgbClr val="000000"/>
            </a:solidFill>
            <a:miter lim="800000"/>
            <a:headEnd/>
            <a:tailEnd/>
          </a:ln>
        </p:spPr>
        <p:txBody>
          <a:bodyPr/>
          <a:lstStyle/>
          <a:p>
            <a:pPr algn="ctr"/>
            <a:r>
              <a:rPr lang="en-US" sz="1200"/>
              <a:t>Af-Iraq</a:t>
            </a:r>
          </a:p>
          <a:p>
            <a:pPr algn="ctr"/>
            <a:r>
              <a:rPr lang="en-US" sz="1200"/>
              <a:t>Drawdown</a:t>
            </a:r>
          </a:p>
        </p:txBody>
      </p:sp>
      <p:sp>
        <p:nvSpPr>
          <p:cNvPr id="22560" name="AutoShape 43"/>
          <p:cNvSpPr>
            <a:spLocks noChangeArrowheads="1"/>
          </p:cNvSpPr>
          <p:nvPr/>
        </p:nvSpPr>
        <p:spPr bwMode="auto">
          <a:xfrm>
            <a:off x="3714750" y="2014538"/>
            <a:ext cx="1209675" cy="647700"/>
          </a:xfrm>
          <a:prstGeom prst="wedgeRoundRectCallout">
            <a:avLst>
              <a:gd name="adj1" fmla="val -20343"/>
              <a:gd name="adj2" fmla="val 174375"/>
              <a:gd name="adj3" fmla="val 16667"/>
            </a:avLst>
          </a:prstGeom>
          <a:solidFill>
            <a:srgbClr val="3399FF"/>
          </a:solidFill>
          <a:ln w="3175">
            <a:solidFill>
              <a:srgbClr val="000000"/>
            </a:solidFill>
            <a:miter lim="800000"/>
            <a:headEnd/>
            <a:tailEnd/>
          </a:ln>
        </p:spPr>
        <p:txBody>
          <a:bodyPr/>
          <a:lstStyle/>
          <a:p>
            <a:pPr algn="ctr"/>
            <a:r>
              <a:rPr lang="en-US" sz="1200"/>
              <a:t>Dire Taiwan Straits</a:t>
            </a:r>
          </a:p>
        </p:txBody>
      </p:sp>
      <p:sp>
        <p:nvSpPr>
          <p:cNvPr id="22561" name="AutoShape 48"/>
          <p:cNvSpPr>
            <a:spLocks noChangeArrowheads="1"/>
          </p:cNvSpPr>
          <p:nvPr/>
        </p:nvSpPr>
        <p:spPr bwMode="auto">
          <a:xfrm>
            <a:off x="5248275" y="1509713"/>
            <a:ext cx="1152525" cy="466725"/>
          </a:xfrm>
          <a:prstGeom prst="wedgeRoundRectCallout">
            <a:avLst>
              <a:gd name="adj1" fmla="val 15838"/>
              <a:gd name="adj2" fmla="val 340134"/>
              <a:gd name="adj3" fmla="val 16667"/>
            </a:avLst>
          </a:prstGeom>
          <a:solidFill>
            <a:schemeClr val="bg1"/>
          </a:solidFill>
          <a:ln w="3175">
            <a:solidFill>
              <a:srgbClr val="000000"/>
            </a:solidFill>
            <a:miter lim="800000"/>
            <a:headEnd/>
            <a:tailEnd/>
          </a:ln>
        </p:spPr>
        <p:txBody>
          <a:bodyPr/>
          <a:lstStyle/>
          <a:p>
            <a:pPr algn="ctr"/>
            <a:r>
              <a:rPr lang="en-US" sz="1200"/>
              <a:t>Pak</a:t>
            </a:r>
          </a:p>
          <a:p>
            <a:pPr algn="ctr"/>
            <a:r>
              <a:rPr lang="en-US" sz="1200"/>
              <a:t>Drawdown</a:t>
            </a:r>
          </a:p>
        </p:txBody>
      </p:sp>
      <p:sp>
        <p:nvSpPr>
          <p:cNvPr id="22562" name="AutoShape 49"/>
          <p:cNvSpPr>
            <a:spLocks noChangeArrowheads="1"/>
          </p:cNvSpPr>
          <p:nvPr/>
        </p:nvSpPr>
        <p:spPr bwMode="auto">
          <a:xfrm>
            <a:off x="5305425" y="5138738"/>
            <a:ext cx="1590675" cy="522510"/>
          </a:xfrm>
          <a:prstGeom prst="wedgeRoundRectCallout">
            <a:avLst>
              <a:gd name="adj1" fmla="val -11829"/>
              <a:gd name="adj2" fmla="val -309380"/>
              <a:gd name="adj3" fmla="val 16667"/>
            </a:avLst>
          </a:prstGeom>
          <a:solidFill>
            <a:schemeClr val="tx2"/>
          </a:solidFill>
          <a:ln w="3175">
            <a:solidFill>
              <a:srgbClr val="000000"/>
            </a:solidFill>
            <a:miter lim="800000"/>
            <a:headEnd/>
            <a:tailEnd/>
          </a:ln>
        </p:spPr>
        <p:txBody>
          <a:bodyPr/>
          <a:lstStyle/>
          <a:p>
            <a:pPr algn="ctr"/>
            <a:r>
              <a:rPr lang="en-US" sz="1200" dirty="0">
                <a:solidFill>
                  <a:schemeClr val="bg1"/>
                </a:solidFill>
              </a:rPr>
              <a:t>Contested Chinese Power Transition </a:t>
            </a:r>
          </a:p>
        </p:txBody>
      </p:sp>
      <p:sp>
        <p:nvSpPr>
          <p:cNvPr id="22563" name="AutoShape 44"/>
          <p:cNvSpPr>
            <a:spLocks noChangeArrowheads="1"/>
          </p:cNvSpPr>
          <p:nvPr/>
        </p:nvSpPr>
        <p:spPr bwMode="auto">
          <a:xfrm>
            <a:off x="2627313" y="4581525"/>
            <a:ext cx="1476375" cy="503659"/>
          </a:xfrm>
          <a:prstGeom prst="wedgeRoundRectCallout">
            <a:avLst>
              <a:gd name="adj1" fmla="val 39713"/>
              <a:gd name="adj2" fmla="val -244356"/>
              <a:gd name="adj3" fmla="val 16667"/>
            </a:avLst>
          </a:prstGeom>
          <a:solidFill>
            <a:srgbClr val="99FF33"/>
          </a:solidFill>
          <a:ln w="3175">
            <a:solidFill>
              <a:srgbClr val="000000"/>
            </a:solidFill>
            <a:miter lim="800000"/>
            <a:headEnd/>
            <a:tailEnd/>
          </a:ln>
        </p:spPr>
        <p:txBody>
          <a:bodyPr/>
          <a:lstStyle/>
          <a:p>
            <a:pPr algn="ctr"/>
            <a:r>
              <a:rPr lang="en-US" sz="1200" dirty="0"/>
              <a:t>Cloud Computing Revolution</a:t>
            </a:r>
          </a:p>
        </p:txBody>
      </p:sp>
      <p:sp>
        <p:nvSpPr>
          <p:cNvPr id="75826" name="AutoShape 50"/>
          <p:cNvSpPr>
            <a:spLocks noChangeArrowheads="1"/>
          </p:cNvSpPr>
          <p:nvPr/>
        </p:nvSpPr>
        <p:spPr bwMode="auto">
          <a:xfrm>
            <a:off x="3905250" y="3254375"/>
            <a:ext cx="257175" cy="341313"/>
          </a:xfrm>
          <a:prstGeom prst="star4">
            <a:avLst>
              <a:gd name="adj" fmla="val 12500"/>
            </a:avLst>
          </a:prstGeom>
          <a:solidFill>
            <a:srgbClr val="FF0000"/>
          </a:solidFill>
          <a:ln w="9525">
            <a:noFill/>
            <a:miter lim="800000"/>
            <a:headEnd/>
            <a:tailEnd/>
          </a:ln>
        </p:spPr>
        <p:txBody>
          <a:bodyPr wrap="none" anchor="ctr"/>
          <a:lstStyle/>
          <a:p>
            <a:endParaRPr lang="en-US"/>
          </a:p>
        </p:txBody>
      </p:sp>
      <p:sp>
        <p:nvSpPr>
          <p:cNvPr id="75827" name="AutoShape 51"/>
          <p:cNvSpPr>
            <a:spLocks noChangeArrowheads="1"/>
          </p:cNvSpPr>
          <p:nvPr/>
        </p:nvSpPr>
        <p:spPr bwMode="auto">
          <a:xfrm>
            <a:off x="4448175" y="3244850"/>
            <a:ext cx="257175" cy="341313"/>
          </a:xfrm>
          <a:prstGeom prst="star4">
            <a:avLst>
              <a:gd name="adj" fmla="val 12500"/>
            </a:avLst>
          </a:prstGeom>
          <a:solidFill>
            <a:srgbClr val="FF0000"/>
          </a:solidFill>
          <a:ln w="9525">
            <a:noFill/>
            <a:miter lim="800000"/>
            <a:headEnd/>
            <a:tailEnd/>
          </a:ln>
        </p:spPr>
        <p:txBody>
          <a:bodyPr wrap="none" anchor="ctr"/>
          <a:lstStyle/>
          <a:p>
            <a:endParaRPr lang="en-US"/>
          </a:p>
        </p:txBody>
      </p:sp>
      <p:sp>
        <p:nvSpPr>
          <p:cNvPr id="75828" name="AutoShape 52"/>
          <p:cNvSpPr>
            <a:spLocks noChangeArrowheads="1"/>
          </p:cNvSpPr>
          <p:nvPr/>
        </p:nvSpPr>
        <p:spPr bwMode="auto">
          <a:xfrm>
            <a:off x="4724400" y="3244850"/>
            <a:ext cx="257175" cy="341313"/>
          </a:xfrm>
          <a:prstGeom prst="star4">
            <a:avLst>
              <a:gd name="adj" fmla="val 12500"/>
            </a:avLst>
          </a:prstGeom>
          <a:solidFill>
            <a:srgbClr val="FF0000"/>
          </a:solidFill>
          <a:ln w="9525">
            <a:noFill/>
            <a:miter lim="800000"/>
            <a:headEnd/>
            <a:tailEnd/>
          </a:ln>
        </p:spPr>
        <p:txBody>
          <a:bodyPr wrap="none" anchor="ctr"/>
          <a:lstStyle/>
          <a:p>
            <a:endParaRPr lang="en-US"/>
          </a:p>
        </p:txBody>
      </p:sp>
      <p:sp>
        <p:nvSpPr>
          <p:cNvPr id="22567" name="Text Box 33"/>
          <p:cNvSpPr txBox="1">
            <a:spLocks noChangeArrowheads="1"/>
          </p:cNvSpPr>
          <p:nvPr/>
        </p:nvSpPr>
        <p:spPr bwMode="auto">
          <a:xfrm>
            <a:off x="5180013" y="3116263"/>
            <a:ext cx="582612" cy="307975"/>
          </a:xfrm>
          <a:prstGeom prst="rect">
            <a:avLst/>
          </a:prstGeom>
          <a:solidFill>
            <a:srgbClr val="FFFF66"/>
          </a:solidFill>
          <a:ln w="9525">
            <a:solidFill>
              <a:srgbClr val="FF0000"/>
            </a:solidFill>
            <a:miter lim="800000"/>
            <a:headEnd/>
            <a:tailEnd/>
          </a:ln>
        </p:spPr>
        <p:txBody>
          <a:bodyPr wrap="none">
            <a:spAutoFit/>
          </a:bodyPr>
          <a:lstStyle/>
          <a:p>
            <a:r>
              <a:rPr lang="en-US" sz="1400"/>
              <a:t>2017</a:t>
            </a:r>
          </a:p>
        </p:txBody>
      </p:sp>
      <p:sp>
        <p:nvSpPr>
          <p:cNvPr id="22568" name="AutoShape 54"/>
          <p:cNvSpPr>
            <a:spLocks noChangeArrowheads="1"/>
          </p:cNvSpPr>
          <p:nvPr/>
        </p:nvSpPr>
        <p:spPr bwMode="auto">
          <a:xfrm>
            <a:off x="4943475" y="2024063"/>
            <a:ext cx="1228725" cy="612775"/>
          </a:xfrm>
          <a:prstGeom prst="wedgeRoundRectCallout">
            <a:avLst>
              <a:gd name="adj1" fmla="val 36398"/>
              <a:gd name="adj2" fmla="val 185259"/>
              <a:gd name="adj3" fmla="val 16667"/>
            </a:avLst>
          </a:prstGeom>
          <a:solidFill>
            <a:srgbClr val="3399FF"/>
          </a:solidFill>
          <a:ln w="3175">
            <a:solidFill>
              <a:srgbClr val="000000"/>
            </a:solidFill>
            <a:miter lim="800000"/>
            <a:headEnd/>
            <a:tailEnd/>
          </a:ln>
        </p:spPr>
        <p:txBody>
          <a:bodyPr/>
          <a:lstStyle/>
          <a:p>
            <a:pPr algn="ctr"/>
            <a:r>
              <a:rPr lang="en-US" sz="1200"/>
              <a:t>Brasilia UNSC</a:t>
            </a:r>
          </a:p>
          <a:p>
            <a:pPr algn="ctr"/>
            <a:r>
              <a:rPr lang="en-US" sz="1200"/>
              <a:t>Initiative</a:t>
            </a:r>
          </a:p>
        </p:txBody>
      </p:sp>
      <p:sp>
        <p:nvSpPr>
          <p:cNvPr id="22569" name="AutoShape 55"/>
          <p:cNvSpPr>
            <a:spLocks noChangeArrowheads="1"/>
          </p:cNvSpPr>
          <p:nvPr/>
        </p:nvSpPr>
        <p:spPr bwMode="auto">
          <a:xfrm>
            <a:off x="7740650" y="1052513"/>
            <a:ext cx="1117600" cy="482600"/>
          </a:xfrm>
          <a:prstGeom prst="wedgeRoundRectCallout">
            <a:avLst>
              <a:gd name="adj1" fmla="val -20171"/>
              <a:gd name="adj2" fmla="val 432565"/>
              <a:gd name="adj3" fmla="val 16667"/>
            </a:avLst>
          </a:prstGeom>
          <a:solidFill>
            <a:schemeClr val="accent1"/>
          </a:solidFill>
          <a:ln w="3175">
            <a:solidFill>
              <a:srgbClr val="000000"/>
            </a:solidFill>
            <a:miter lim="800000"/>
            <a:headEnd/>
            <a:tailEnd/>
          </a:ln>
        </p:spPr>
        <p:txBody>
          <a:bodyPr/>
          <a:lstStyle/>
          <a:p>
            <a:pPr algn="ctr"/>
            <a:r>
              <a:rPr lang="en-US" sz="1200"/>
              <a:t>Gangeatic Floods</a:t>
            </a:r>
          </a:p>
        </p:txBody>
      </p:sp>
      <p:sp>
        <p:nvSpPr>
          <p:cNvPr id="22570" name="AutoShape 56"/>
          <p:cNvSpPr>
            <a:spLocks noChangeArrowheads="1"/>
          </p:cNvSpPr>
          <p:nvPr/>
        </p:nvSpPr>
        <p:spPr bwMode="auto">
          <a:xfrm>
            <a:off x="4200525" y="4605338"/>
            <a:ext cx="1323975" cy="423862"/>
          </a:xfrm>
          <a:prstGeom prst="wedgeRoundRectCallout">
            <a:avLst>
              <a:gd name="adj1" fmla="val 60759"/>
              <a:gd name="adj2" fmla="val -344782"/>
              <a:gd name="adj3" fmla="val 16667"/>
            </a:avLst>
          </a:prstGeom>
          <a:solidFill>
            <a:srgbClr val="99FF33"/>
          </a:solidFill>
          <a:ln w="3175">
            <a:solidFill>
              <a:srgbClr val="000000"/>
            </a:solidFill>
            <a:miter lim="800000"/>
            <a:headEnd/>
            <a:tailEnd/>
          </a:ln>
        </p:spPr>
        <p:txBody>
          <a:bodyPr/>
          <a:lstStyle/>
          <a:p>
            <a:pPr algn="ctr"/>
            <a:r>
              <a:rPr lang="en-US" sz="1200"/>
              <a:t>Synthetic intelligence</a:t>
            </a:r>
          </a:p>
        </p:txBody>
      </p:sp>
      <p:sp>
        <p:nvSpPr>
          <p:cNvPr id="22571" name="AutoShape 53"/>
          <p:cNvSpPr>
            <a:spLocks noChangeArrowheads="1"/>
          </p:cNvSpPr>
          <p:nvPr/>
        </p:nvSpPr>
        <p:spPr bwMode="auto">
          <a:xfrm>
            <a:off x="142875" y="4049713"/>
            <a:ext cx="1497013" cy="819150"/>
          </a:xfrm>
          <a:prstGeom prst="wedgeRoundRectCallout">
            <a:avLst>
              <a:gd name="adj1" fmla="val 12602"/>
              <a:gd name="adj2" fmla="val -131852"/>
              <a:gd name="adj3" fmla="val 16667"/>
            </a:avLst>
          </a:prstGeom>
          <a:solidFill>
            <a:srgbClr val="FF33CC"/>
          </a:solidFill>
          <a:ln w="3175">
            <a:solidFill>
              <a:srgbClr val="000000"/>
            </a:solidFill>
            <a:miter lim="800000"/>
            <a:headEnd/>
            <a:tailEnd/>
          </a:ln>
        </p:spPr>
        <p:txBody>
          <a:bodyPr/>
          <a:lstStyle/>
          <a:p>
            <a:pPr algn="ctr"/>
            <a:r>
              <a:rPr lang="en-US" sz="1200"/>
              <a:t>Tsunami &amp; Fukushima  Nuclear Accident</a:t>
            </a:r>
          </a:p>
        </p:txBody>
      </p:sp>
      <p:sp>
        <p:nvSpPr>
          <p:cNvPr id="22572" name="AutoShape 57"/>
          <p:cNvSpPr>
            <a:spLocks noChangeArrowheads="1"/>
          </p:cNvSpPr>
          <p:nvPr/>
        </p:nvSpPr>
        <p:spPr bwMode="auto">
          <a:xfrm>
            <a:off x="6438900" y="1509713"/>
            <a:ext cx="1371600" cy="466725"/>
          </a:xfrm>
          <a:prstGeom prst="wedgeRoundRectCallout">
            <a:avLst>
              <a:gd name="adj1" fmla="val -59259"/>
              <a:gd name="adj2" fmla="val 317685"/>
              <a:gd name="adj3" fmla="val 16667"/>
            </a:avLst>
          </a:prstGeom>
          <a:solidFill>
            <a:schemeClr val="bg1"/>
          </a:solidFill>
          <a:ln w="3175">
            <a:solidFill>
              <a:srgbClr val="000000"/>
            </a:solidFill>
            <a:miter lim="800000"/>
            <a:headEnd/>
            <a:tailEnd/>
          </a:ln>
        </p:spPr>
        <p:txBody>
          <a:bodyPr/>
          <a:lstStyle/>
          <a:p>
            <a:pPr algn="ctr"/>
            <a:r>
              <a:rPr lang="en-US" sz="1200"/>
              <a:t>US-Af-Pak-Iraq Treaty</a:t>
            </a:r>
          </a:p>
        </p:txBody>
      </p:sp>
      <p:sp>
        <p:nvSpPr>
          <p:cNvPr id="22573" name="AutoShape 58"/>
          <p:cNvSpPr>
            <a:spLocks noChangeArrowheads="1"/>
          </p:cNvSpPr>
          <p:nvPr/>
        </p:nvSpPr>
        <p:spPr bwMode="auto">
          <a:xfrm>
            <a:off x="6838950" y="5795963"/>
            <a:ext cx="1308100" cy="454025"/>
          </a:xfrm>
          <a:prstGeom prst="wedgeRoundRectCallout">
            <a:avLst>
              <a:gd name="adj1" fmla="val -103884"/>
              <a:gd name="adj2" fmla="val -564338"/>
              <a:gd name="adj3" fmla="val 16667"/>
            </a:avLst>
          </a:prstGeom>
          <a:solidFill>
            <a:srgbClr val="FF0000"/>
          </a:solidFill>
          <a:ln w="3175">
            <a:solidFill>
              <a:srgbClr val="000000"/>
            </a:solidFill>
            <a:miter lim="800000"/>
            <a:headEnd/>
            <a:tailEnd/>
          </a:ln>
        </p:spPr>
        <p:txBody>
          <a:bodyPr/>
          <a:lstStyle/>
          <a:p>
            <a:pPr algn="ctr"/>
            <a:r>
              <a:rPr lang="en-US" sz="1200"/>
              <a:t>King Abdulla Dies</a:t>
            </a:r>
          </a:p>
        </p:txBody>
      </p:sp>
      <p:sp>
        <p:nvSpPr>
          <p:cNvPr id="22574" name="AutoShape 45"/>
          <p:cNvSpPr>
            <a:spLocks noChangeArrowheads="1"/>
          </p:cNvSpPr>
          <p:nvPr/>
        </p:nvSpPr>
        <p:spPr bwMode="auto">
          <a:xfrm>
            <a:off x="5657850" y="4567238"/>
            <a:ext cx="1181100" cy="301922"/>
          </a:xfrm>
          <a:prstGeom prst="wedgeRoundRectCallout">
            <a:avLst>
              <a:gd name="adj1" fmla="val 30051"/>
              <a:gd name="adj2" fmla="val -282370"/>
              <a:gd name="adj3" fmla="val 16667"/>
            </a:avLst>
          </a:prstGeom>
          <a:solidFill>
            <a:srgbClr val="99FF33"/>
          </a:solidFill>
          <a:ln w="3175">
            <a:solidFill>
              <a:srgbClr val="000000"/>
            </a:solidFill>
            <a:miter lim="800000"/>
            <a:headEnd/>
            <a:tailEnd/>
          </a:ln>
        </p:spPr>
        <p:txBody>
          <a:bodyPr/>
          <a:lstStyle/>
          <a:p>
            <a:pPr algn="ctr"/>
            <a:r>
              <a:rPr lang="en-US" sz="1200" dirty="0"/>
              <a:t>2</a:t>
            </a:r>
            <a:r>
              <a:rPr lang="en-US" sz="1200" baseline="30000" dirty="0"/>
              <a:t>nd</a:t>
            </a:r>
            <a:r>
              <a:rPr lang="en-US" sz="1200" dirty="0"/>
              <a:t> G Internet</a:t>
            </a:r>
          </a:p>
        </p:txBody>
      </p:sp>
      <p:sp>
        <p:nvSpPr>
          <p:cNvPr id="22575" name="AutoShape 12"/>
          <p:cNvSpPr>
            <a:spLocks noChangeArrowheads="1"/>
          </p:cNvSpPr>
          <p:nvPr/>
        </p:nvSpPr>
        <p:spPr bwMode="auto">
          <a:xfrm>
            <a:off x="1691680" y="5733257"/>
            <a:ext cx="1152525" cy="504056"/>
          </a:xfrm>
          <a:prstGeom prst="wedgeRoundRectCallout">
            <a:avLst>
              <a:gd name="adj1" fmla="val 9430"/>
              <a:gd name="adj2" fmla="val -404867"/>
              <a:gd name="adj3" fmla="val 16667"/>
            </a:avLst>
          </a:prstGeom>
          <a:solidFill>
            <a:srgbClr val="FF0000"/>
          </a:solidFill>
          <a:ln w="3175">
            <a:solidFill>
              <a:srgbClr val="000000"/>
            </a:solidFill>
            <a:miter lim="800000"/>
            <a:headEnd/>
            <a:tailEnd/>
          </a:ln>
        </p:spPr>
        <p:txBody>
          <a:bodyPr/>
          <a:lstStyle/>
          <a:p>
            <a:pPr algn="ctr"/>
            <a:r>
              <a:rPr lang="en-US" sz="1200" dirty="0" smtClean="0"/>
              <a:t>Straits of Hormuz clash</a:t>
            </a:r>
            <a:endParaRPr lang="en-US" sz="1200" dirty="0"/>
          </a:p>
        </p:txBody>
      </p:sp>
      <p:sp>
        <p:nvSpPr>
          <p:cNvPr id="22576" name="AutoShape 45"/>
          <p:cNvSpPr>
            <a:spLocks noChangeArrowheads="1"/>
          </p:cNvSpPr>
          <p:nvPr/>
        </p:nvSpPr>
        <p:spPr bwMode="auto">
          <a:xfrm>
            <a:off x="6877050" y="4545013"/>
            <a:ext cx="1079500" cy="468312"/>
          </a:xfrm>
          <a:prstGeom prst="wedgeRoundRectCallout">
            <a:avLst>
              <a:gd name="adj1" fmla="val -5773"/>
              <a:gd name="adj2" fmla="val -292556"/>
              <a:gd name="adj3" fmla="val 16667"/>
            </a:avLst>
          </a:prstGeom>
          <a:solidFill>
            <a:srgbClr val="99FF33"/>
          </a:solidFill>
          <a:ln w="3175">
            <a:solidFill>
              <a:srgbClr val="000000"/>
            </a:solidFill>
            <a:miter lim="800000"/>
            <a:headEnd/>
            <a:tailEnd/>
          </a:ln>
        </p:spPr>
        <p:txBody>
          <a:bodyPr/>
          <a:lstStyle/>
          <a:p>
            <a:pPr algn="ctr"/>
            <a:r>
              <a:rPr lang="en-US" sz="1200" dirty="0"/>
              <a:t>Trans-</a:t>
            </a:r>
          </a:p>
          <a:p>
            <a:pPr algn="ctr"/>
            <a:r>
              <a:rPr lang="en-US" sz="1200" dirty="0"/>
              <a:t>human</a:t>
            </a:r>
          </a:p>
        </p:txBody>
      </p:sp>
      <p:sp>
        <p:nvSpPr>
          <p:cNvPr id="22577" name="AutoShape 54"/>
          <p:cNvSpPr>
            <a:spLocks noChangeArrowheads="1"/>
          </p:cNvSpPr>
          <p:nvPr/>
        </p:nvSpPr>
        <p:spPr bwMode="auto">
          <a:xfrm>
            <a:off x="6227763" y="2095500"/>
            <a:ext cx="1657350" cy="514350"/>
          </a:xfrm>
          <a:prstGeom prst="wedgeRoundRectCallout">
            <a:avLst>
              <a:gd name="adj1" fmla="val -11931"/>
              <a:gd name="adj2" fmla="val 196356"/>
              <a:gd name="adj3" fmla="val 16667"/>
            </a:avLst>
          </a:prstGeom>
          <a:solidFill>
            <a:srgbClr val="3399FF"/>
          </a:solidFill>
          <a:ln w="3175">
            <a:solidFill>
              <a:srgbClr val="000000"/>
            </a:solidFill>
            <a:miter lim="800000"/>
            <a:headEnd/>
            <a:tailEnd/>
          </a:ln>
        </p:spPr>
        <p:txBody>
          <a:bodyPr/>
          <a:lstStyle/>
          <a:p>
            <a:pPr algn="ctr"/>
            <a:r>
              <a:rPr lang="en-US" sz="1200"/>
              <a:t>Global Commons</a:t>
            </a:r>
          </a:p>
          <a:p>
            <a:pPr algn="ctr"/>
            <a:r>
              <a:rPr lang="en-US" sz="1200"/>
              <a:t>Accord</a:t>
            </a:r>
          </a:p>
        </p:txBody>
      </p:sp>
      <p:sp>
        <p:nvSpPr>
          <p:cNvPr id="22578" name="AutoShape 53"/>
          <p:cNvSpPr>
            <a:spLocks noChangeArrowheads="1"/>
          </p:cNvSpPr>
          <p:nvPr/>
        </p:nvSpPr>
        <p:spPr bwMode="auto">
          <a:xfrm>
            <a:off x="7956550" y="4292600"/>
            <a:ext cx="1079500" cy="1008063"/>
          </a:xfrm>
          <a:prstGeom prst="wedgeRoundRectCallout">
            <a:avLst>
              <a:gd name="adj1" fmla="val -81097"/>
              <a:gd name="adj2" fmla="val -137269"/>
              <a:gd name="adj3" fmla="val 16667"/>
            </a:avLst>
          </a:prstGeom>
          <a:solidFill>
            <a:srgbClr val="FF33CC"/>
          </a:solidFill>
          <a:ln w="3175">
            <a:solidFill>
              <a:srgbClr val="000000"/>
            </a:solidFill>
            <a:miter lim="800000"/>
            <a:headEnd/>
            <a:tailEnd/>
          </a:ln>
        </p:spPr>
        <p:txBody>
          <a:bodyPr/>
          <a:lstStyle/>
          <a:p>
            <a:pPr algn="ctr"/>
            <a:r>
              <a:rPr lang="en-US" sz="1200"/>
              <a:t>Cyber terrorist attack – Internet</a:t>
            </a:r>
          </a:p>
          <a:p>
            <a:pPr algn="ctr"/>
            <a:r>
              <a:rPr lang="en-US" sz="1200"/>
              <a:t>collapse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repeatCount="indefinite" accel="50000" autoRev="1" grpId="0" nodeType="clickEffect">
                                  <p:stCondLst>
                                    <p:cond delay="0"/>
                                  </p:stCondLst>
                                  <p:endCondLst>
                                    <p:cond evt="onNext" delay="0">
                                      <p:tgtEl>
                                        <p:sldTgt/>
                                      </p:tgtEl>
                                    </p:cond>
                                  </p:endCondLst>
                                  <p:childTnLst>
                                    <p:animScale>
                                      <p:cBhvr>
                                        <p:cTn id="6" dur="2000" fill="hold"/>
                                        <p:tgtEl>
                                          <p:spTgt spid="75826"/>
                                        </p:tgtEl>
                                      </p:cBhvr>
                                      <p:by x="200000" y="20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repeatCount="indefinite" accel="50000" autoRev="1" grpId="0" nodeType="clickEffect">
                                  <p:stCondLst>
                                    <p:cond delay="0"/>
                                  </p:stCondLst>
                                  <p:endCondLst>
                                    <p:cond evt="onNext" delay="0">
                                      <p:tgtEl>
                                        <p:sldTgt/>
                                      </p:tgtEl>
                                    </p:cond>
                                  </p:endCondLst>
                                  <p:childTnLst>
                                    <p:animScale>
                                      <p:cBhvr>
                                        <p:cTn id="10" dur="2000" fill="hold"/>
                                        <p:tgtEl>
                                          <p:spTgt spid="75827"/>
                                        </p:tgtEl>
                                      </p:cBhvr>
                                      <p:by x="200000" y="20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repeatCount="indefinite" accel="50000" autoRev="1" grpId="0" nodeType="clickEffect">
                                  <p:stCondLst>
                                    <p:cond delay="0"/>
                                  </p:stCondLst>
                                  <p:endCondLst>
                                    <p:cond evt="onNext" delay="0">
                                      <p:tgtEl>
                                        <p:sldTgt/>
                                      </p:tgtEl>
                                    </p:cond>
                                  </p:endCondLst>
                                  <p:childTnLst>
                                    <p:animScale>
                                      <p:cBhvr>
                                        <p:cTn id="14" dur="2000" fill="hold"/>
                                        <p:tgtEl>
                                          <p:spTgt spid="75828"/>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26" grpId="0" animBg="1"/>
      <p:bldP spid="75827" grpId="0" animBg="1"/>
      <p:bldP spid="758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NATO 2012: In Search of Reset </a:t>
            </a:r>
            <a:r>
              <a:rPr lang="en-US" dirty="0" smtClean="0"/>
              <a:t/>
            </a:r>
            <a:br>
              <a:rPr lang="en-US" dirty="0" smtClean="0"/>
            </a:br>
            <a:r>
              <a:rPr lang="en-US" dirty="0" smtClean="0"/>
              <a:t>Growing Strategic Heterogeneity</a:t>
            </a:r>
            <a:endParaRPr lang="en-US" dirty="0"/>
          </a:p>
        </p:txBody>
      </p:sp>
      <p:sp>
        <p:nvSpPr>
          <p:cNvPr id="3" name="Content Placeholder 2"/>
          <p:cNvSpPr>
            <a:spLocks noGrp="1"/>
          </p:cNvSpPr>
          <p:nvPr>
            <p:ph idx="1"/>
          </p:nvPr>
        </p:nvSpPr>
        <p:spPr/>
        <p:txBody>
          <a:bodyPr>
            <a:noAutofit/>
          </a:bodyPr>
          <a:lstStyle/>
          <a:p>
            <a:r>
              <a:rPr lang="en-US" sz="2400" b="1" dirty="0" smtClean="0"/>
              <a:t>Perception of NATO’s Utility</a:t>
            </a:r>
            <a:r>
              <a:rPr lang="en-US" sz="2400" dirty="0" smtClean="0"/>
              <a:t>:</a:t>
            </a:r>
          </a:p>
          <a:p>
            <a:pPr marL="800100" lvl="3" indent="-342900"/>
            <a:r>
              <a:rPr lang="en-US" sz="2400" dirty="0" smtClean="0"/>
              <a:t>Europe declining importance (</a:t>
            </a:r>
            <a:r>
              <a:rPr lang="en-US" sz="2400" dirty="0" err="1" smtClean="0"/>
              <a:t>DoD</a:t>
            </a:r>
            <a:r>
              <a:rPr lang="en-US" sz="2400" dirty="0" smtClean="0"/>
              <a:t> guidance)</a:t>
            </a:r>
          </a:p>
          <a:p>
            <a:pPr marL="800100" lvl="3" indent="-342900"/>
            <a:r>
              <a:rPr lang="en-US" sz="2400" dirty="0" smtClean="0"/>
              <a:t>US strategic competence/credibility questioned</a:t>
            </a:r>
          </a:p>
          <a:p>
            <a:r>
              <a:rPr lang="en-US" sz="2400" b="1" dirty="0" smtClean="0"/>
              <a:t>Regional/Global Orientation Dissonance</a:t>
            </a:r>
            <a:r>
              <a:rPr lang="en-US" sz="2400" dirty="0" smtClean="0"/>
              <a:t>:</a:t>
            </a:r>
          </a:p>
          <a:p>
            <a:pPr lvl="1"/>
            <a:r>
              <a:rPr lang="en-US" sz="2400" dirty="0" smtClean="0"/>
              <a:t>US pivot to ‘Pacific Century’: crisis management and collective security focus v European collective </a:t>
            </a:r>
            <a:r>
              <a:rPr lang="en-US" sz="2400" dirty="0" err="1" smtClean="0"/>
              <a:t>defence</a:t>
            </a:r>
            <a:r>
              <a:rPr lang="en-US" sz="2400" dirty="0" smtClean="0"/>
              <a:t>?</a:t>
            </a:r>
          </a:p>
          <a:p>
            <a:pPr lvl="1"/>
            <a:r>
              <a:rPr lang="en-US" sz="2400" dirty="0" smtClean="0"/>
              <a:t>Primacy, power-shifts, interdependence - unclear strategic effects: inherently contradictory?</a:t>
            </a:r>
          </a:p>
          <a:p>
            <a:r>
              <a:rPr lang="en-US" sz="2400" b="1" dirty="0" smtClean="0"/>
              <a:t>New threats (Cyber, terrorism, energy):</a:t>
            </a:r>
          </a:p>
          <a:p>
            <a:pPr lvl="1"/>
            <a:r>
              <a:rPr lang="en-US" sz="2400" dirty="0" smtClean="0"/>
              <a:t>Different impact: collective action consensus?</a:t>
            </a:r>
          </a:p>
          <a:p>
            <a:pPr lvl="1"/>
            <a:r>
              <a:rPr lang="en-US" sz="2400" dirty="0" smtClean="0"/>
              <a:t>Non-military: NATO institutional centrality?</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GB" sz="4000" b="1" dirty="0" smtClean="0"/>
              <a:t>NATO in an ‘Age of Austerity’</a:t>
            </a:r>
            <a:endParaRPr lang="en-US" sz="4000" dirty="0" smtClean="0"/>
          </a:p>
        </p:txBody>
      </p:sp>
      <p:sp>
        <p:nvSpPr>
          <p:cNvPr id="15363" name="Content Placeholder 2"/>
          <p:cNvSpPr>
            <a:spLocks noGrp="1"/>
          </p:cNvSpPr>
          <p:nvPr>
            <p:ph idx="1"/>
          </p:nvPr>
        </p:nvSpPr>
        <p:spPr>
          <a:xfrm>
            <a:off x="827088" y="1557338"/>
            <a:ext cx="7921625" cy="4895998"/>
          </a:xfrm>
        </p:spPr>
        <p:txBody>
          <a:bodyPr>
            <a:normAutofit/>
          </a:bodyPr>
          <a:lstStyle/>
          <a:p>
            <a:r>
              <a:rPr lang="en-GB" sz="2400" b="1" dirty="0" smtClean="0"/>
              <a:t>18 Allies lower </a:t>
            </a:r>
            <a:r>
              <a:rPr lang="en-GB" sz="2400" dirty="0" err="1" smtClean="0"/>
              <a:t>d</a:t>
            </a:r>
            <a:r>
              <a:rPr lang="en-US" sz="2400" dirty="0" err="1" smtClean="0"/>
              <a:t>efence</a:t>
            </a:r>
            <a:r>
              <a:rPr lang="en-US" sz="2400" dirty="0" smtClean="0"/>
              <a:t> expenditures than 2008; further reductions announced/anticipated</a:t>
            </a:r>
            <a:endParaRPr lang="en-GB" sz="2400" dirty="0" smtClean="0"/>
          </a:p>
          <a:p>
            <a:r>
              <a:rPr lang="en-US" sz="2400" b="1" dirty="0" smtClean="0"/>
              <a:t>US share grown </a:t>
            </a:r>
            <a:r>
              <a:rPr lang="en-US" sz="2400" dirty="0" smtClean="0"/>
              <a:t>from 63 to 77% - 82.4% US increase; NATO European nations 5.7% decrease</a:t>
            </a:r>
          </a:p>
          <a:p>
            <a:r>
              <a:rPr lang="en-US" sz="2400" b="1" dirty="0" smtClean="0"/>
              <a:t>3 Allies </a:t>
            </a:r>
            <a:r>
              <a:rPr lang="en-US" sz="2400" dirty="0" smtClean="0"/>
              <a:t>at/above recommended 2% GDP 2011; 15 Allies less than 1.5%</a:t>
            </a:r>
          </a:p>
          <a:p>
            <a:r>
              <a:rPr lang="en-US" sz="2400" b="1" dirty="0" smtClean="0"/>
              <a:t>8 Allies </a:t>
            </a:r>
            <a:r>
              <a:rPr lang="en-US" sz="2400" dirty="0" smtClean="0"/>
              <a:t>spend recommended 20% or more on major equipment; 6 spend less than 10%</a:t>
            </a:r>
          </a:p>
          <a:p>
            <a:r>
              <a:rPr lang="en-US" sz="2400" dirty="0" smtClean="0"/>
              <a:t>Majority face difficulty in maintaining proper balance between short-term operation and longer-term investment expenditures</a:t>
            </a:r>
            <a:endParaRPr lang="en-GB" sz="2400" dirty="0" smtClean="0"/>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116013" y="301625"/>
            <a:ext cx="7704137" cy="1143000"/>
          </a:xfrm>
        </p:spPr>
        <p:txBody>
          <a:bodyPr>
            <a:normAutofit fontScale="90000"/>
          </a:bodyPr>
          <a:lstStyle/>
          <a:p>
            <a:r>
              <a:rPr lang="en-US" b="1" dirty="0" smtClean="0"/>
              <a:t>“Smart Defence” as a Solution?</a:t>
            </a:r>
            <a:r>
              <a:rPr lang="en-US" dirty="0" smtClean="0"/>
              <a:t/>
            </a:r>
            <a:br>
              <a:rPr lang="en-US" dirty="0" smtClean="0"/>
            </a:br>
            <a:r>
              <a:rPr lang="en-US" sz="3200" dirty="0" smtClean="0">
                <a:solidFill>
                  <a:schemeClr val="tx1"/>
                </a:solidFill>
              </a:rPr>
              <a:t> Acquiring and maintaining capabilities</a:t>
            </a:r>
            <a:endParaRPr lang="en-US" sz="2800" dirty="0" smtClean="0"/>
          </a:p>
        </p:txBody>
      </p:sp>
      <p:sp>
        <p:nvSpPr>
          <p:cNvPr id="3" name="Content Placeholder 2"/>
          <p:cNvSpPr>
            <a:spLocks noGrp="1"/>
          </p:cNvSpPr>
          <p:nvPr>
            <p:ph idx="1"/>
          </p:nvPr>
        </p:nvSpPr>
        <p:spPr>
          <a:xfrm>
            <a:off x="971550" y="1628775"/>
            <a:ext cx="7712075" cy="4679950"/>
          </a:xfrm>
        </p:spPr>
        <p:txBody>
          <a:bodyPr>
            <a:normAutofit lnSpcReduction="10000"/>
          </a:bodyPr>
          <a:lstStyle/>
          <a:p>
            <a:r>
              <a:rPr lang="en-GB" sz="2000" b="1" dirty="0" smtClean="0"/>
              <a:t>Mitigation:</a:t>
            </a:r>
          </a:p>
          <a:p>
            <a:pPr lvl="1"/>
            <a:r>
              <a:rPr lang="en-GB" sz="2000" dirty="0" smtClean="0"/>
              <a:t>“</a:t>
            </a:r>
            <a:r>
              <a:rPr lang="en-US" sz="2000" dirty="0" smtClean="0"/>
              <a:t>streamline our structures, enhance our effectiveness and reduce our costs” </a:t>
            </a:r>
          </a:p>
          <a:p>
            <a:pPr lvl="1"/>
            <a:r>
              <a:rPr lang="en-US" sz="2000" dirty="0" smtClean="0"/>
              <a:t>Doing better with less by working more together – “spend better”</a:t>
            </a:r>
          </a:p>
          <a:p>
            <a:pPr lvl="1"/>
            <a:r>
              <a:rPr lang="en-US" sz="2000" dirty="0" smtClean="0"/>
              <a:t>Greater intra-NATO collaboration/coherence of effort – better solidarity and cohesion</a:t>
            </a:r>
          </a:p>
          <a:p>
            <a:pPr>
              <a:defRPr/>
            </a:pPr>
            <a:r>
              <a:rPr lang="en-US" sz="2000" b="1" dirty="0" smtClean="0"/>
              <a:t>How?</a:t>
            </a:r>
          </a:p>
          <a:p>
            <a:pPr lvl="1">
              <a:buNone/>
              <a:defRPr/>
            </a:pPr>
            <a:r>
              <a:rPr lang="en-US" sz="2000" dirty="0" smtClean="0">
                <a:ea typeface="+mn-ea"/>
              </a:rPr>
              <a:t>Prioritization of capabilities – 11 areas (Lisbon summit)</a:t>
            </a:r>
          </a:p>
          <a:p>
            <a:pPr lvl="1">
              <a:defRPr/>
            </a:pPr>
            <a:r>
              <a:rPr lang="en-US" sz="2000" dirty="0" smtClean="0">
                <a:ea typeface="+mn-ea"/>
              </a:rPr>
              <a:t>National specialization</a:t>
            </a:r>
          </a:p>
          <a:p>
            <a:pPr lvl="1">
              <a:defRPr/>
            </a:pPr>
            <a:r>
              <a:rPr lang="en-US" sz="2000" dirty="0" smtClean="0">
                <a:ea typeface="+mn-ea"/>
              </a:rPr>
              <a:t>Multinational solutions: </a:t>
            </a:r>
            <a:r>
              <a:rPr lang="en-US" sz="2000" dirty="0" smtClean="0"/>
              <a:t>acquisition (e.g. Strategic Airlift Capability; BMD), training, logistic support </a:t>
            </a:r>
            <a:endParaRPr lang="en-US" sz="2000" dirty="0" smtClean="0">
              <a:ea typeface="+mn-ea"/>
            </a:endParaRPr>
          </a:p>
          <a:p>
            <a:pPr lvl="1">
              <a:defRPr/>
            </a:pPr>
            <a:r>
              <a:rPr lang="en-US" sz="2000" dirty="0" smtClean="0"/>
              <a:t>Greater EU coordination to avoid overlap with EU initiative on pooling and sharing. </a:t>
            </a: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Adaptation Catalyst Assumptions</a:t>
            </a:r>
            <a:r>
              <a:rPr lang="en-US" dirty="0" smtClean="0"/>
              <a:t>:</a:t>
            </a:r>
            <a:br>
              <a:rPr lang="en-US" dirty="0" smtClean="0"/>
            </a:br>
            <a:r>
              <a:rPr lang="en-US" sz="4000" dirty="0" smtClean="0"/>
              <a:t>Structure-Primacy; Grand Strategy-NATO</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Structural IR changes (global power distribution power) create multi-, bi- or </a:t>
            </a:r>
            <a:r>
              <a:rPr lang="en-US" dirty="0" err="1" smtClean="0"/>
              <a:t>uni</a:t>
            </a:r>
            <a:r>
              <a:rPr lang="en-US" dirty="0" smtClean="0"/>
              <a:t>-polar systems</a:t>
            </a:r>
          </a:p>
          <a:p>
            <a:r>
              <a:rPr lang="en-US" dirty="0" smtClean="0"/>
              <a:t>US Grand Strategy: constant adaptation to maintain </a:t>
            </a:r>
            <a:r>
              <a:rPr lang="en-US" b="1" dirty="0" smtClean="0"/>
              <a:t>global prime actor status </a:t>
            </a:r>
            <a:r>
              <a:rPr lang="en-US" dirty="0" smtClean="0"/>
              <a:t>and </a:t>
            </a:r>
            <a:r>
              <a:rPr lang="en-US" b="1" dirty="0" smtClean="0"/>
              <a:t>stable Euro-Atlantic order</a:t>
            </a:r>
            <a:r>
              <a:rPr lang="en-US" dirty="0" smtClean="0"/>
              <a:t> within given system</a:t>
            </a:r>
          </a:p>
          <a:p>
            <a:pPr lvl="1"/>
            <a:r>
              <a:rPr lang="en-US" b="1" dirty="0" smtClean="0"/>
              <a:t>Primacy</a:t>
            </a:r>
            <a:r>
              <a:rPr lang="en-US" dirty="0" smtClean="0"/>
              <a:t> through strategic leadership of modern international liberal order (free trade, democracy, social advancement, rules and norms, alliances)</a:t>
            </a:r>
          </a:p>
          <a:p>
            <a:pPr lvl="1"/>
            <a:r>
              <a:rPr lang="en-US" b="1" dirty="0" smtClean="0"/>
              <a:t>‘Transatlantic Bargain’ </a:t>
            </a:r>
            <a:r>
              <a:rPr lang="en-US" dirty="0" smtClean="0"/>
              <a:t>adapt and renew NATO to best serve this end </a:t>
            </a:r>
          </a:p>
          <a:p>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r>
              <a:rPr lang="en-US" b="1" dirty="0" smtClean="0"/>
              <a:t>1948-49: ‘Transatlantic Bargain’ - I</a:t>
            </a:r>
            <a:r>
              <a:rPr lang="en-US" dirty="0" smtClean="0"/>
              <a:t>:</a:t>
            </a:r>
            <a:br>
              <a:rPr lang="en-US" dirty="0" smtClean="0"/>
            </a:br>
            <a:r>
              <a:rPr lang="en-US" dirty="0" smtClean="0"/>
              <a:t> from multi-polarity to bi-polarity</a:t>
            </a:r>
            <a:endParaRPr lang="en-US" dirty="0"/>
          </a:p>
        </p:txBody>
      </p:sp>
      <p:sp>
        <p:nvSpPr>
          <p:cNvPr id="3" name="Content Placeholder 2"/>
          <p:cNvSpPr>
            <a:spLocks noGrp="1"/>
          </p:cNvSpPr>
          <p:nvPr>
            <p:ph idx="1"/>
          </p:nvPr>
        </p:nvSpPr>
        <p:spPr>
          <a:xfrm>
            <a:off x="457200" y="1600200"/>
            <a:ext cx="8229600" cy="4637112"/>
          </a:xfrm>
        </p:spPr>
        <p:txBody>
          <a:bodyPr>
            <a:normAutofit lnSpcReduction="10000"/>
          </a:bodyPr>
          <a:lstStyle/>
          <a:p>
            <a:r>
              <a:rPr lang="en-US" dirty="0" smtClean="0"/>
              <a:t>Drive US Grand Strategy to:</a:t>
            </a:r>
          </a:p>
          <a:p>
            <a:pPr lvl="1"/>
            <a:r>
              <a:rPr lang="en-US" b="1" dirty="0" smtClean="0"/>
              <a:t>Secure Euro-Atlantic stability and lead liberal international order</a:t>
            </a:r>
            <a:r>
              <a:rPr lang="en-US" dirty="0" smtClean="0"/>
              <a:t>: </a:t>
            </a:r>
          </a:p>
          <a:p>
            <a:pPr lvl="2"/>
            <a:r>
              <a:rPr lang="en-US" dirty="0" smtClean="0"/>
              <a:t>European and East Asian </a:t>
            </a:r>
            <a:r>
              <a:rPr lang="en-US" dirty="0" err="1" smtClean="0"/>
              <a:t>defence</a:t>
            </a:r>
            <a:r>
              <a:rPr lang="en-US" dirty="0" smtClean="0"/>
              <a:t> alliances, free trade, democracy, social advancement, rules and norms etc.</a:t>
            </a:r>
          </a:p>
          <a:p>
            <a:pPr lvl="1"/>
            <a:r>
              <a:rPr lang="en-US" b="1" dirty="0" smtClean="0"/>
              <a:t>‘Transatlantic Bargain’ – creation of NATO: </a:t>
            </a:r>
          </a:p>
          <a:p>
            <a:pPr lvl="2"/>
            <a:r>
              <a:rPr lang="en-US" dirty="0" smtClean="0"/>
              <a:t>European support for US global order hegemony (‘alliance in being’ - compact)</a:t>
            </a:r>
          </a:p>
          <a:p>
            <a:pPr lvl="2"/>
            <a:r>
              <a:rPr lang="en-US" dirty="0" smtClean="0"/>
              <a:t>US regional territorial ‘guarantee’ via conventional forces and nuclear umbrella (‘alliance in doing’ - contract)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1989-90: ‘Transatlantic Bargain’ – II</a:t>
            </a:r>
            <a:br>
              <a:rPr lang="en-US" b="1" dirty="0" smtClean="0"/>
            </a:br>
            <a:r>
              <a:rPr lang="en-US" dirty="0" smtClean="0"/>
              <a:t>from bi-polar to </a:t>
            </a:r>
            <a:r>
              <a:rPr lang="en-US" dirty="0" err="1" smtClean="0"/>
              <a:t>uni</a:t>
            </a:r>
            <a:r>
              <a:rPr lang="en-US" dirty="0" smtClean="0"/>
              <a:t>-polar</a:t>
            </a:r>
            <a:endParaRPr lang="en-US" dirty="0"/>
          </a:p>
        </p:txBody>
      </p:sp>
      <p:sp>
        <p:nvSpPr>
          <p:cNvPr id="3" name="Content Placeholder 2"/>
          <p:cNvSpPr>
            <a:spLocks noGrp="1"/>
          </p:cNvSpPr>
          <p:nvPr>
            <p:ph idx="1"/>
          </p:nvPr>
        </p:nvSpPr>
        <p:spPr/>
        <p:txBody>
          <a:bodyPr>
            <a:normAutofit/>
          </a:bodyPr>
          <a:lstStyle/>
          <a:p>
            <a:r>
              <a:rPr lang="en-US" dirty="0" smtClean="0"/>
              <a:t>Drive US Grand Strategy to:</a:t>
            </a:r>
          </a:p>
          <a:p>
            <a:pPr lvl="1"/>
            <a:r>
              <a:rPr lang="en-US" b="1" dirty="0" smtClean="0"/>
              <a:t>Secure ‘arc of instability’ and promote leadership in global market-democratic order: </a:t>
            </a:r>
          </a:p>
          <a:p>
            <a:pPr lvl="2"/>
            <a:r>
              <a:rPr lang="en-US" dirty="0" smtClean="0"/>
              <a:t>Promotion of shared values and democratic peace – ‘En-En’ doctrine</a:t>
            </a:r>
            <a:endParaRPr lang="en-US" b="1" dirty="0" smtClean="0"/>
          </a:p>
          <a:p>
            <a:pPr lvl="1"/>
            <a:r>
              <a:rPr lang="en-US" b="1" dirty="0" smtClean="0"/>
              <a:t>‘Transatlantic Bargain’ – adapt and revitalize</a:t>
            </a:r>
            <a:r>
              <a:rPr lang="en-US" dirty="0" smtClean="0"/>
              <a:t>:</a:t>
            </a:r>
          </a:p>
          <a:p>
            <a:pPr lvl="2"/>
            <a:r>
              <a:rPr lang="en-US" dirty="0" smtClean="0"/>
              <a:t>Continued US support for collective </a:t>
            </a:r>
            <a:r>
              <a:rPr lang="en-US" dirty="0" err="1" smtClean="0"/>
              <a:t>defence</a:t>
            </a:r>
            <a:r>
              <a:rPr lang="en-US" dirty="0" smtClean="0"/>
              <a:t> of European NATO </a:t>
            </a:r>
          </a:p>
          <a:p>
            <a:pPr lvl="2"/>
            <a:r>
              <a:rPr lang="en-US" dirty="0" smtClean="0"/>
              <a:t>European acceptance of wider collective security and crisis management roles and NATO enlargement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Alternative Global Futures</a:t>
            </a:r>
            <a:r>
              <a:rPr lang="en-US" dirty="0" smtClean="0"/>
              <a:t>:</a:t>
            </a:r>
            <a:br>
              <a:rPr lang="en-US" dirty="0" smtClean="0"/>
            </a:br>
            <a:r>
              <a:rPr lang="en-US" b="1" dirty="0" smtClean="0"/>
              <a:t>Competitive Bi- or Multi-polar World?</a:t>
            </a:r>
            <a:endParaRPr lang="en-US" dirty="0"/>
          </a:p>
        </p:txBody>
      </p:sp>
      <p:sp>
        <p:nvSpPr>
          <p:cNvPr id="3" name="Content Placeholder 2"/>
          <p:cNvSpPr>
            <a:spLocks noGrp="1"/>
          </p:cNvSpPr>
          <p:nvPr>
            <p:ph idx="1"/>
          </p:nvPr>
        </p:nvSpPr>
        <p:spPr>
          <a:xfrm>
            <a:off x="323528" y="1600200"/>
            <a:ext cx="8363272" cy="5069160"/>
          </a:xfrm>
        </p:spPr>
        <p:txBody>
          <a:bodyPr>
            <a:normAutofit fontScale="77500" lnSpcReduction="20000"/>
          </a:bodyPr>
          <a:lstStyle/>
          <a:p>
            <a:r>
              <a:rPr lang="en-US" b="1" dirty="0" smtClean="0"/>
              <a:t>Characteristics: NATO Utility?</a:t>
            </a:r>
            <a:endParaRPr lang="en-US" dirty="0" smtClean="0"/>
          </a:p>
          <a:p>
            <a:pPr lvl="1"/>
            <a:r>
              <a:rPr lang="en-US" dirty="0" smtClean="0"/>
              <a:t>China seek to remake global institutions, norms/rules of the IR game?</a:t>
            </a:r>
          </a:p>
          <a:p>
            <a:pPr lvl="1"/>
            <a:r>
              <a:rPr lang="en-US" dirty="0" smtClean="0"/>
              <a:t>NATO as forum for allied security debates; Art. IV more relevant in competitive/rivalry atmosphere</a:t>
            </a:r>
          </a:p>
          <a:p>
            <a:pPr lvl="1"/>
            <a:r>
              <a:rPr lang="en-US" dirty="0" smtClean="0"/>
              <a:t>Proxy wars between blocs via partners; normative battles in global commons</a:t>
            </a:r>
          </a:p>
          <a:p>
            <a:r>
              <a:rPr lang="en-US" b="1" dirty="0" smtClean="0"/>
              <a:t>Nature of the Transatlantic Bargain: </a:t>
            </a:r>
          </a:p>
          <a:p>
            <a:pPr lvl="1"/>
            <a:r>
              <a:rPr lang="en-US" dirty="0" smtClean="0"/>
              <a:t>Euro-Atlantic stability to buttress global leadership</a:t>
            </a:r>
          </a:p>
          <a:p>
            <a:pPr lvl="2"/>
            <a:r>
              <a:rPr lang="en-US" dirty="0" smtClean="0"/>
              <a:t>For US NATO’s institutional weight/political legitimacy </a:t>
            </a:r>
            <a:r>
              <a:rPr lang="en-US" b="1" dirty="0" smtClean="0"/>
              <a:t>more</a:t>
            </a:r>
            <a:r>
              <a:rPr lang="en-US" dirty="0" smtClean="0"/>
              <a:t> important than member state military efficiency and effectiveness (via NATO partnerships)</a:t>
            </a:r>
          </a:p>
          <a:p>
            <a:pPr lvl="2"/>
            <a:r>
              <a:rPr lang="en-US" dirty="0" smtClean="0"/>
              <a:t>For Europeans: US political support in return for economic/military security commitments  </a:t>
            </a:r>
          </a:p>
          <a:p>
            <a:pPr lvl="1"/>
            <a:r>
              <a:rPr lang="en-US" b="1" dirty="0" smtClean="0"/>
              <a:t>Paradox: in a competitive world order ‘Smart Defence’ is not necessity; Europeans maintain US strategic partnership via political support?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Alternative Global Future:</a:t>
            </a:r>
            <a:br>
              <a:rPr lang="en-US" b="1" dirty="0" smtClean="0"/>
            </a:br>
            <a:r>
              <a:rPr lang="en-US" b="1" dirty="0" smtClean="0"/>
              <a:t>Cooperative Bi- or Multi-polar World?</a:t>
            </a:r>
            <a:endParaRPr lang="en-US" dirty="0"/>
          </a:p>
        </p:txBody>
      </p:sp>
      <p:sp>
        <p:nvSpPr>
          <p:cNvPr id="3" name="Content Placeholder 2"/>
          <p:cNvSpPr>
            <a:spLocks noGrp="1"/>
          </p:cNvSpPr>
          <p:nvPr>
            <p:ph idx="1"/>
          </p:nvPr>
        </p:nvSpPr>
        <p:spPr>
          <a:xfrm>
            <a:off x="457200" y="1600200"/>
            <a:ext cx="8229600" cy="5141168"/>
          </a:xfrm>
        </p:spPr>
        <p:txBody>
          <a:bodyPr>
            <a:normAutofit fontScale="77500" lnSpcReduction="20000"/>
          </a:bodyPr>
          <a:lstStyle/>
          <a:p>
            <a:r>
              <a:rPr lang="en-US" b="1" dirty="0" smtClean="0"/>
              <a:t>Characteristics: NATO Utility?</a:t>
            </a:r>
            <a:endParaRPr lang="en-US" dirty="0" smtClean="0"/>
          </a:p>
          <a:p>
            <a:pPr lvl="1"/>
            <a:r>
              <a:rPr lang="en-US" dirty="0" smtClean="0"/>
              <a:t>‘Multinational solutions to global issues’; normative convergence </a:t>
            </a:r>
          </a:p>
          <a:p>
            <a:pPr lvl="1"/>
            <a:r>
              <a:rPr lang="en-US" dirty="0" smtClean="0"/>
              <a:t>NATO as a coordinating core of globalised cooperative security and crisis management system</a:t>
            </a:r>
          </a:p>
          <a:p>
            <a:pPr lvl="1"/>
            <a:r>
              <a:rPr lang="en-US" dirty="0" smtClean="0"/>
              <a:t>Enlargement (Russia) and partnerships (China) v. </a:t>
            </a:r>
            <a:r>
              <a:rPr lang="en-US" b="1" dirty="0" smtClean="0"/>
              <a:t>transnational and non-state threats, fragile states, regional crises</a:t>
            </a:r>
          </a:p>
          <a:p>
            <a:r>
              <a:rPr lang="en-US" b="1" dirty="0" smtClean="0"/>
              <a:t>From Transatlantic to Global Bargain</a:t>
            </a:r>
            <a:r>
              <a:rPr lang="en-US" dirty="0" smtClean="0"/>
              <a:t>: </a:t>
            </a:r>
          </a:p>
          <a:p>
            <a:pPr lvl="1"/>
            <a:r>
              <a:rPr lang="en-US" dirty="0" smtClean="0"/>
              <a:t>Regional compacts to buttress global coalitional leadership</a:t>
            </a:r>
          </a:p>
          <a:p>
            <a:pPr lvl="2"/>
            <a:r>
              <a:rPr lang="en-US" dirty="0" smtClean="0"/>
              <a:t>For US military efficiency and effectiveness of NATO </a:t>
            </a:r>
            <a:r>
              <a:rPr lang="en-US" b="1" dirty="0" smtClean="0"/>
              <a:t>more</a:t>
            </a:r>
            <a:r>
              <a:rPr lang="en-US" dirty="0" smtClean="0"/>
              <a:t> important than political legitimacy as common values and approaches widely shared</a:t>
            </a:r>
          </a:p>
          <a:p>
            <a:pPr lvl="2"/>
            <a:r>
              <a:rPr lang="en-US" dirty="0" smtClean="0"/>
              <a:t>For Europeans support for US-led operations the only means to gain strategic influence</a:t>
            </a:r>
          </a:p>
          <a:p>
            <a:pPr lvl="1"/>
            <a:r>
              <a:rPr lang="en-US" b="1" dirty="0" smtClean="0"/>
              <a:t>Paradox: in cooperative world order ‘Smart Defence’ leading to operational deployment is a necessity as European political support to US less relevant?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1214</Words>
  <Application>Microsoft Office PowerPoint</Application>
  <PresentationFormat>On-screen Show (4:3)</PresentationFormat>
  <Paragraphs>140</Paragraphs>
  <Slides>12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Slide</vt:lpstr>
      <vt:lpstr>“Future Transatlantic Bargains: Implications for Smart Defence?”  </vt:lpstr>
      <vt:lpstr>NATO 2012: In Search of Reset  Growing Strategic Heterogeneity</vt:lpstr>
      <vt:lpstr>NATO in an ‘Age of Austerity’</vt:lpstr>
      <vt:lpstr>“Smart Defence” as a Solution?  Acquiring and maintaining capabilities</vt:lpstr>
      <vt:lpstr>Adaptation Catalyst Assumptions: Structure-Primacy; Grand Strategy-NATO</vt:lpstr>
      <vt:lpstr>1948-49: ‘Transatlantic Bargain’ - I:  from multi-polarity to bi-polarity</vt:lpstr>
      <vt:lpstr> 1989-90: ‘Transatlantic Bargain’ – II from bi-polar to uni-polar</vt:lpstr>
      <vt:lpstr>Alternative Global Futures: Competitive Bi- or Multi-polar World?</vt:lpstr>
      <vt:lpstr>Alternative Global Future: Cooperative Bi- or Multi-polar World?</vt:lpstr>
      <vt:lpstr>Slide 10</vt:lpstr>
      <vt:lpstr>NATO Business as Usual:  Extrapolate Forward?</vt:lpstr>
      <vt:lpstr>Black Swans and Non-Linearity:  “Events, dear boy, events …” </vt:lpstr>
    </vt:vector>
  </TitlesOfParts>
  <Company>GCSP IT Dept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NATO Alternative Futures</dc:title>
  <dc:creator>Graeme Pringle Herd</dc:creator>
  <cp:lastModifiedBy>herdgr</cp:lastModifiedBy>
  <cp:revision>76</cp:revision>
  <dcterms:created xsi:type="dcterms:W3CDTF">2012-02-08T10:25:25Z</dcterms:created>
  <dcterms:modified xsi:type="dcterms:W3CDTF">2012-04-04T14:00:08Z</dcterms:modified>
</cp:coreProperties>
</file>